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style9.xml" ContentType="application/vnd.ms-office.chartstyle+xml"/>
  <Override PartName="/ppt/charts/colors9.xml" ContentType="application/vnd.ms-office.chartcolor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 id="2147483674" r:id="rId6"/>
    <p:sldMasterId id="2147483682" r:id="rId7"/>
  </p:sldMasterIdLst>
  <p:notesMasterIdLst>
    <p:notesMasterId r:id="rId54"/>
  </p:notesMasterIdLst>
  <p:sldIdLst>
    <p:sldId id="256" r:id="rId8"/>
    <p:sldId id="303" r:id="rId9"/>
    <p:sldId id="260" r:id="rId10"/>
    <p:sldId id="258" r:id="rId11"/>
    <p:sldId id="259" r:id="rId12"/>
    <p:sldId id="257" r:id="rId13"/>
    <p:sldId id="262" r:id="rId14"/>
    <p:sldId id="266" r:id="rId15"/>
    <p:sldId id="263"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29" r:id="rId5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F57E23-4663-4DDA-9E3F-BCB8374973CD}">
          <p14:sldIdLst>
            <p14:sldId id="256"/>
            <p14:sldId id="303"/>
          </p14:sldIdLst>
        </p14:section>
        <p14:section name="Untitled Section" id="{06316215-F423-495A-AD9D-D96BB54961EE}">
          <p14:sldIdLst>
            <p14:sldId id="260"/>
            <p14:sldId id="258"/>
            <p14:sldId id="259"/>
            <p14:sldId id="257"/>
            <p14:sldId id="262"/>
            <p14:sldId id="266"/>
            <p14:sldId id="263"/>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291"/>
            <p14:sldId id="292"/>
            <p14:sldId id="293"/>
            <p14:sldId id="294"/>
            <p14:sldId id="295"/>
            <p14:sldId id="296"/>
            <p14:sldId id="297"/>
            <p14:sldId id="298"/>
            <p14:sldId id="299"/>
            <p14:sldId id="300"/>
            <p14:sldId id="301"/>
            <p14:sldId id="302"/>
            <p14:sldId id="32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snapToGrid="0">
      <p:cViewPr>
        <p:scale>
          <a:sx n="61" d="100"/>
          <a:sy n="61" d="100"/>
        </p:scale>
        <p:origin x="-605" y="-19"/>
      </p:cViewPr>
      <p:guideLst>
        <p:guide orient="horz" pos="2160"/>
        <p:guide pos="2880"/>
      </p:guideLst>
    </p:cSldViewPr>
  </p:slideViewPr>
  <p:outlineViewPr>
    <p:cViewPr>
      <p:scale>
        <a:sx n="33" d="100"/>
        <a:sy n="33" d="100"/>
      </p:scale>
      <p:origin x="42"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oleObject" Target="file:///C:\Users\kbharthapudi\Desktop\Affiliate.xlsx" TargetMode="External"/><Relationship Id="rId1" Type="http://schemas.openxmlformats.org/officeDocument/2006/relationships/themeOverride" Target="../theme/themeOverride1.xml"/><Relationship Id="rId4"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kbharthapudi\Desktop\Affiliate.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kbharthapudi\Desktop\Affiliate.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C:\Users\kbharthapudi\Desktop\Affiliat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openxmlformats.org/officeDocument/2006/relationships/oleObject" Target="file:///C:\Users\kbharthapudi\Desktop\Affiliate.xlsx" TargetMode="External"/><Relationship Id="rId1" Type="http://schemas.openxmlformats.org/officeDocument/2006/relationships/themeOverride" Target="../theme/themeOverrid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openxmlformats.org/officeDocument/2006/relationships/oleObject" Target="file:///C:\Users\kbharthapudi\Desktop\Affiliate.xlsx" TargetMode="External"/><Relationship Id="rId1" Type="http://schemas.openxmlformats.org/officeDocument/2006/relationships/themeOverride" Target="../theme/themeOverride3.xml"/><Relationship Id="rId4"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kbharthapudi\Desktop\Affiliate.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kbharthapudi\Desktop\Affiliate.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kbharthapudi\Desktop\Affiliate.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openxmlformats.org/officeDocument/2006/relationships/oleObject" Target="file:///C:\Users\kbharthapudi\Desktop\Affiliate.xlsx" TargetMode="External"/><Relationship Id="rId1" Type="http://schemas.openxmlformats.org/officeDocument/2006/relationships/themeOverride" Target="../theme/themeOverride4.xml"/><Relationship Id="rId4"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t>Training needs by importance and skill</a:t>
            </a:r>
          </a:p>
        </c:rich>
      </c:tx>
      <c:overlay val="0"/>
      <c:spPr>
        <a:noFill/>
        <a:ln>
          <a:noFill/>
        </a:ln>
        <a:effectLst/>
      </c:spPr>
    </c:title>
    <c:autoTitleDeleted val="0"/>
    <c:plotArea>
      <c:layout/>
      <c:barChart>
        <c:barDir val="bar"/>
        <c:grouping val="percentStacked"/>
        <c:varyColors val="0"/>
        <c:ser>
          <c:idx val="2"/>
          <c:order val="0"/>
          <c:tx>
            <c:strRef>
              <c:f>dentist!$B$37</c:f>
              <c:strCache>
                <c:ptCount val="1"/>
                <c:pt idx="0">
                  <c:v>High Importance / Low Skill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dentist!$C$34:$K$34</c:f>
              <c:strCache>
                <c:ptCount val="9"/>
                <c:pt idx="0">
                  <c:v>Communicating ideas and information in a way that different audiences can understand</c:v>
                </c:pt>
                <c:pt idx="1">
                  <c:v>Communicating in a way that persuades others to act</c:v>
                </c:pt>
                <c:pt idx="2">
                  <c:v>Collaborating with diverse communities to identify and solve health problems</c:v>
                </c:pt>
                <c:pt idx="3">
                  <c:v>Addressing the needs of diverse populations in a culturally sensitive way</c:v>
                </c:pt>
                <c:pt idx="4">
                  <c:v>Assessing the broad array of factors that influence specific public health problems</c:v>
                </c:pt>
                <c:pt idx="5">
                  <c:v>Understanding the relationship between a new policy and many types of public health problems</c:v>
                </c:pt>
                <c:pt idx="6">
                  <c:v>Engaging staff within your health department to collaborate on projects</c:v>
                </c:pt>
                <c:pt idx="7">
                  <c:v>Engaging partners outside your health department to collaborate on projects</c:v>
                </c:pt>
                <c:pt idx="8">
                  <c:v>Managing change in response to dynamic, evolving circumstances</c:v>
                </c:pt>
              </c:strCache>
            </c:strRef>
          </c:cat>
          <c:val>
            <c:numRef>
              <c:f>dentist!$C$37:$K$37</c:f>
              <c:numCache>
                <c:formatCode>0%</c:formatCode>
                <c:ptCount val="9"/>
                <c:pt idx="0">
                  <c:v>0.24268529999999999</c:v>
                </c:pt>
                <c:pt idx="1">
                  <c:v>0.28753079999999998</c:v>
                </c:pt>
                <c:pt idx="2">
                  <c:v>0.19972680000000001</c:v>
                </c:pt>
                <c:pt idx="3">
                  <c:v>0.23705470000000001</c:v>
                </c:pt>
                <c:pt idx="4">
                  <c:v>0.25371490000000002</c:v>
                </c:pt>
                <c:pt idx="5">
                  <c:v>0.41071059999999998</c:v>
                </c:pt>
                <c:pt idx="6">
                  <c:v>0.28218120000000002</c:v>
                </c:pt>
                <c:pt idx="7">
                  <c:v>0.37607800000000002</c:v>
                </c:pt>
                <c:pt idx="8">
                  <c:v>0.30634420000000001</c:v>
                </c:pt>
              </c:numCache>
            </c:numRef>
          </c:val>
          <c:extLst/>
        </c:ser>
        <c:ser>
          <c:idx val="0"/>
          <c:order val="1"/>
          <c:tx>
            <c:strRef>
              <c:f>dentist!$B$35</c:f>
              <c:strCache>
                <c:ptCount val="1"/>
                <c:pt idx="0">
                  <c:v>Low Importance / Low Skill</c:v>
                </c:pt>
              </c:strCache>
            </c:strRef>
          </c:tx>
          <c:spPr>
            <a:solidFill>
              <a:schemeClr val="accent1"/>
            </a:solidFill>
            <a:ln>
              <a:noFill/>
            </a:ln>
            <a:effectLst/>
          </c:spPr>
          <c:invertIfNegative val="0"/>
          <c:cat>
            <c:strRef>
              <c:f>dentist!$C$34:$K$34</c:f>
              <c:strCache>
                <c:ptCount val="9"/>
                <c:pt idx="0">
                  <c:v>Communicating ideas and information in a way that different audiences can understand</c:v>
                </c:pt>
                <c:pt idx="1">
                  <c:v>Communicating in a way that persuades others to act</c:v>
                </c:pt>
                <c:pt idx="2">
                  <c:v>Collaborating with diverse communities to identify and solve health problems</c:v>
                </c:pt>
                <c:pt idx="3">
                  <c:v>Addressing the needs of diverse populations in a culturally sensitive way</c:v>
                </c:pt>
                <c:pt idx="4">
                  <c:v>Assessing the broad array of factors that influence specific public health problems</c:v>
                </c:pt>
                <c:pt idx="5">
                  <c:v>Understanding the relationship between a new policy and many types of public health problems</c:v>
                </c:pt>
                <c:pt idx="6">
                  <c:v>Engaging staff within your health department to collaborate on projects</c:v>
                </c:pt>
                <c:pt idx="7">
                  <c:v>Engaging partners outside your health department to collaborate on projects</c:v>
                </c:pt>
                <c:pt idx="8">
                  <c:v>Managing change in response to dynamic, evolving circumstances</c:v>
                </c:pt>
              </c:strCache>
            </c:strRef>
          </c:cat>
          <c:val>
            <c:numRef>
              <c:f>dentist!$C$35:$K$35</c:f>
              <c:numCache>
                <c:formatCode>0%</c:formatCode>
                <c:ptCount val="9"/>
                <c:pt idx="0">
                  <c:v>7.0219000000000002E-3</c:v>
                </c:pt>
                <c:pt idx="1">
                  <c:v>1.59703E-2</c:v>
                </c:pt>
                <c:pt idx="2">
                  <c:v>3.7223899999999997E-2</c:v>
                </c:pt>
                <c:pt idx="3">
                  <c:v>1.7011999999999999E-2</c:v>
                </c:pt>
                <c:pt idx="4">
                  <c:v>0.10368289999999999</c:v>
                </c:pt>
                <c:pt idx="5">
                  <c:v>7.3196999999999998E-2</c:v>
                </c:pt>
                <c:pt idx="6">
                  <c:v>1.7755900000000002E-2</c:v>
                </c:pt>
                <c:pt idx="7">
                  <c:v>2.11654999999999E-2</c:v>
                </c:pt>
                <c:pt idx="8">
                  <c:v>1.8568100000000001E-2</c:v>
                </c:pt>
              </c:numCache>
            </c:numRef>
          </c:val>
          <c:extLst/>
        </c:ser>
        <c:ser>
          <c:idx val="1"/>
          <c:order val="2"/>
          <c:tx>
            <c:strRef>
              <c:f>dentist!$B$36</c:f>
              <c:strCache>
                <c:ptCount val="1"/>
                <c:pt idx="0">
                  <c:v>Low Importance / High Skill</c:v>
                </c:pt>
              </c:strCache>
            </c:strRef>
          </c:tx>
          <c:spPr>
            <a:solidFill>
              <a:schemeClr val="bg1">
                <a:lumMod val="65000"/>
              </a:schemeClr>
            </a:solidFill>
            <a:ln>
              <a:noFill/>
            </a:ln>
            <a:effectLst/>
          </c:spPr>
          <c:invertIfNegative val="0"/>
          <c:cat>
            <c:strRef>
              <c:f>dentist!$C$34:$K$34</c:f>
              <c:strCache>
                <c:ptCount val="9"/>
                <c:pt idx="0">
                  <c:v>Communicating ideas and information in a way that different audiences can understand</c:v>
                </c:pt>
                <c:pt idx="1">
                  <c:v>Communicating in a way that persuades others to act</c:v>
                </c:pt>
                <c:pt idx="2">
                  <c:v>Collaborating with diverse communities to identify and solve health problems</c:v>
                </c:pt>
                <c:pt idx="3">
                  <c:v>Addressing the needs of diverse populations in a culturally sensitive way</c:v>
                </c:pt>
                <c:pt idx="4">
                  <c:v>Assessing the broad array of factors that influence specific public health problems</c:v>
                </c:pt>
                <c:pt idx="5">
                  <c:v>Understanding the relationship between a new policy and many types of public health problems</c:v>
                </c:pt>
                <c:pt idx="6">
                  <c:v>Engaging staff within your health department to collaborate on projects</c:v>
                </c:pt>
                <c:pt idx="7">
                  <c:v>Engaging partners outside your health department to collaborate on projects</c:v>
                </c:pt>
                <c:pt idx="8">
                  <c:v>Managing change in response to dynamic, evolving circumstances</c:v>
                </c:pt>
              </c:strCache>
            </c:strRef>
          </c:cat>
          <c:val>
            <c:numRef>
              <c:f>dentist!$C$36:$K$36</c:f>
              <c:numCache>
                <c:formatCode>0%</c:formatCode>
                <c:ptCount val="9"/>
                <c:pt idx="0">
                  <c:v>3.5943999999999997E-2</c:v>
                </c:pt>
                <c:pt idx="1">
                  <c:v>6.6613000000000002E-3</c:v>
                </c:pt>
                <c:pt idx="2">
                  <c:v>9.8087999999999995E-3</c:v>
                </c:pt>
                <c:pt idx="3">
                  <c:v>1.7011999999999999E-2</c:v>
                </c:pt>
                <c:pt idx="4">
                  <c:v>9.9675000000000007E-3</c:v>
                </c:pt>
                <c:pt idx="5">
                  <c:v>2.33108E-2</c:v>
                </c:pt>
                <c:pt idx="6">
                  <c:v>9.8957500000000004E-2</c:v>
                </c:pt>
                <c:pt idx="7">
                  <c:v>2.11655E-2</c:v>
                </c:pt>
                <c:pt idx="8">
                  <c:v>7.7447999999999996E-3</c:v>
                </c:pt>
              </c:numCache>
            </c:numRef>
          </c:val>
          <c:extLst/>
        </c:ser>
        <c:ser>
          <c:idx val="3"/>
          <c:order val="3"/>
          <c:tx>
            <c:strRef>
              <c:f>dentist!$B$38</c:f>
              <c:strCache>
                <c:ptCount val="1"/>
                <c:pt idx="0">
                  <c:v>High Importance / High Skill</c:v>
                </c:pt>
              </c:strCache>
            </c:strRef>
          </c:tx>
          <c:spPr>
            <a:solidFill>
              <a:schemeClr val="accent4"/>
            </a:solidFill>
            <a:ln>
              <a:noFill/>
            </a:ln>
            <a:effectLst/>
          </c:spPr>
          <c:invertIfNegative val="0"/>
          <c:cat>
            <c:strRef>
              <c:f>dentist!$C$34:$K$34</c:f>
              <c:strCache>
                <c:ptCount val="9"/>
                <c:pt idx="0">
                  <c:v>Communicating ideas and information in a way that different audiences can understand</c:v>
                </c:pt>
                <c:pt idx="1">
                  <c:v>Communicating in a way that persuades others to act</c:v>
                </c:pt>
                <c:pt idx="2">
                  <c:v>Collaborating with diverse communities to identify and solve health problems</c:v>
                </c:pt>
                <c:pt idx="3">
                  <c:v>Addressing the needs of diverse populations in a culturally sensitive way</c:v>
                </c:pt>
                <c:pt idx="4">
                  <c:v>Assessing the broad array of factors that influence specific public health problems</c:v>
                </c:pt>
                <c:pt idx="5">
                  <c:v>Understanding the relationship between a new policy and many types of public health problems</c:v>
                </c:pt>
                <c:pt idx="6">
                  <c:v>Engaging staff within your health department to collaborate on projects</c:v>
                </c:pt>
                <c:pt idx="7">
                  <c:v>Engaging partners outside your health department to collaborate on projects</c:v>
                </c:pt>
                <c:pt idx="8">
                  <c:v>Managing change in response to dynamic, evolving circumstances</c:v>
                </c:pt>
              </c:strCache>
            </c:strRef>
          </c:cat>
          <c:val>
            <c:numRef>
              <c:f>dentist!$C$38:$K$38</c:f>
              <c:numCache>
                <c:formatCode>0%</c:formatCode>
                <c:ptCount val="9"/>
                <c:pt idx="0">
                  <c:v>0.71434880000000001</c:v>
                </c:pt>
                <c:pt idx="1">
                  <c:v>0.68983760000000005</c:v>
                </c:pt>
                <c:pt idx="2">
                  <c:v>0.75324049999999998</c:v>
                </c:pt>
                <c:pt idx="3">
                  <c:v>0.72892129999999999</c:v>
                </c:pt>
                <c:pt idx="4">
                  <c:v>0.63263469999999999</c:v>
                </c:pt>
                <c:pt idx="5">
                  <c:v>0.49278159999999999</c:v>
                </c:pt>
                <c:pt idx="6">
                  <c:v>0.60110549999999996</c:v>
                </c:pt>
                <c:pt idx="7">
                  <c:v>0.58159099999999997</c:v>
                </c:pt>
                <c:pt idx="8">
                  <c:v>0.66734289999999996</c:v>
                </c:pt>
              </c:numCache>
            </c:numRef>
          </c:val>
          <c:extLst/>
        </c:ser>
        <c:dLbls>
          <c:showLegendKey val="0"/>
          <c:showVal val="0"/>
          <c:showCatName val="0"/>
          <c:showSerName val="0"/>
          <c:showPercent val="0"/>
          <c:showBubbleSize val="0"/>
        </c:dLbls>
        <c:gapWidth val="150"/>
        <c:overlap val="100"/>
        <c:axId val="176016000"/>
        <c:axId val="168432000"/>
      </c:barChart>
      <c:catAx>
        <c:axId val="176016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432000"/>
        <c:crosses val="autoZero"/>
        <c:auto val="1"/>
        <c:lblAlgn val="ctr"/>
        <c:lblOffset val="100"/>
        <c:noMultiLvlLbl val="0"/>
      </c:catAx>
      <c:valAx>
        <c:axId val="16843200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01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0" i="0" baseline="0">
                <a:solidFill>
                  <a:schemeClr val="tx1"/>
                </a:solidFill>
                <a:effectLst/>
              </a:rPr>
              <a:t>Salary among Dentists</a:t>
            </a:r>
            <a:endParaRPr lang="en-US" sz="2400" b="0">
              <a:solidFill>
                <a:schemeClr val="tx1"/>
              </a:solidFill>
              <a:effectLst/>
            </a:endParaRPr>
          </a:p>
        </c:rich>
      </c:tx>
      <c:layout>
        <c:manualLayout>
          <c:xMode val="edge"/>
          <c:yMode val="edge"/>
          <c:x val="0.36240423368573199"/>
          <c:y val="0"/>
        </c:manualLayout>
      </c:layout>
      <c:overlay val="0"/>
      <c:spPr>
        <a:noFill/>
        <a:ln>
          <a:noFill/>
        </a:ln>
        <a:effectLst/>
      </c:spPr>
    </c:title>
    <c:autoTitleDeleted val="0"/>
    <c:plotArea>
      <c:layout>
        <c:manualLayout>
          <c:layoutTarget val="inner"/>
          <c:xMode val="edge"/>
          <c:yMode val="edge"/>
          <c:x val="0.37460940084036698"/>
          <c:y val="9.1279624900127906E-2"/>
          <c:w val="0.62539059915963302"/>
          <c:h val="0.86446972570371905"/>
        </c:manualLayout>
      </c:layout>
      <c:barChart>
        <c:barDir val="bar"/>
        <c:grouping val="clustered"/>
        <c:varyColors val="0"/>
        <c:ser>
          <c:idx val="0"/>
          <c:order val="0"/>
          <c:tx>
            <c:strRef>
              <c:f>dentist!$B$1465</c:f>
              <c:strCache>
                <c:ptCount val="1"/>
                <c:pt idx="0">
                  <c:v>Age</c:v>
                </c:pt>
              </c:strCache>
            </c:strRef>
          </c:tx>
          <c:spPr>
            <a:solidFill>
              <a:schemeClr val="accent1"/>
            </a:solidFill>
            <a:ln>
              <a:noFill/>
            </a:ln>
            <a:effectLst/>
          </c:spPr>
          <c:invertIfNegative val="0"/>
          <c:dLbls>
            <c:dLbl>
              <c:idx val="0"/>
              <c:layout>
                <c:manualLayout>
                  <c:x val="0.12030075187969901"/>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20915926179084099"/>
                  <c:y val="-4.203152364273209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84552289815448"/>
                  <c:y val="-2.5685634392362599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38277511961722499"/>
                  <c:y val="-1.4010507880910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23786739576213E-2"/>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15532095753161199"/>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11754018407797701"/>
                  <c:y val="-2.4313943383108502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111943032455216"/>
                  <c:y val="0"/>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8.6755850152792399E-2"/>
                  <c:y val="-2.4315858017598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8.6755850152792399E-2"/>
                  <c:y val="-7.294757405279680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dentist!$C$1512:$C$1524</c:f>
                <c:numCache>
                  <c:formatCode>General</c:formatCode>
                  <c:ptCount val="13"/>
                  <c:pt idx="0">
                    <c:v>7.4911000000000005E-2</c:v>
                  </c:pt>
                  <c:pt idx="1">
                    <c:v>0.13104640000000001</c:v>
                  </c:pt>
                  <c:pt idx="2">
                    <c:v>0.1160388</c:v>
                  </c:pt>
                  <c:pt idx="3">
                    <c:v>0.24179709999999999</c:v>
                  </c:pt>
                  <c:pt idx="4">
                    <c:v>2.72138E-2</c:v>
                  </c:pt>
                  <c:pt idx="5">
                    <c:v>2.3662000000000002E-3</c:v>
                  </c:pt>
                  <c:pt idx="6">
                    <c:v>2.3662000000000002E-3</c:v>
                  </c:pt>
                  <c:pt idx="7">
                    <c:v>9.6011700000000005E-2</c:v>
                  </c:pt>
                  <c:pt idx="8">
                    <c:v>7.1447700000000003E-2</c:v>
                  </c:pt>
                  <c:pt idx="9">
                    <c:v>6.8764199999999998E-2</c:v>
                  </c:pt>
                  <c:pt idx="10">
                    <c:v>5.5270600000000003E-2</c:v>
                  </c:pt>
                  <c:pt idx="11">
                    <c:v>5.55632E-2</c:v>
                  </c:pt>
                  <c:pt idx="12">
                    <c:v>0</c:v>
                  </c:pt>
                </c:numCache>
              </c:numRef>
            </c:plus>
            <c:minus>
              <c:numRef>
                <c:f>dentist!$C$1512:$C$1524</c:f>
                <c:numCache>
                  <c:formatCode>General</c:formatCode>
                  <c:ptCount val="13"/>
                  <c:pt idx="0">
                    <c:v>7.4911000000000005E-2</c:v>
                  </c:pt>
                  <c:pt idx="1">
                    <c:v>0.13104640000000001</c:v>
                  </c:pt>
                  <c:pt idx="2">
                    <c:v>0.1160388</c:v>
                  </c:pt>
                  <c:pt idx="3">
                    <c:v>0.24179709999999999</c:v>
                  </c:pt>
                  <c:pt idx="4">
                    <c:v>2.72138E-2</c:v>
                  </c:pt>
                  <c:pt idx="5">
                    <c:v>2.3662000000000002E-3</c:v>
                  </c:pt>
                  <c:pt idx="6">
                    <c:v>2.3662000000000002E-3</c:v>
                  </c:pt>
                  <c:pt idx="7">
                    <c:v>9.6011700000000005E-2</c:v>
                  </c:pt>
                  <c:pt idx="8">
                    <c:v>7.1447700000000003E-2</c:v>
                  </c:pt>
                  <c:pt idx="9">
                    <c:v>6.8764199999999998E-2</c:v>
                  </c:pt>
                  <c:pt idx="10">
                    <c:v>5.5270600000000003E-2</c:v>
                  </c:pt>
                  <c:pt idx="11">
                    <c:v>5.55632E-2</c:v>
                  </c:pt>
                  <c:pt idx="12">
                    <c:v>0</c:v>
                  </c:pt>
                </c:numCache>
              </c:numRef>
            </c:minus>
            <c:spPr>
              <a:noFill/>
              <a:ln w="9525" cap="flat" cmpd="sng" algn="ctr">
                <a:solidFill>
                  <a:schemeClr val="tx1">
                    <a:lumMod val="65000"/>
                    <a:lumOff val="35000"/>
                  </a:schemeClr>
                </a:solidFill>
                <a:round/>
              </a:ln>
              <a:effectLst/>
            </c:spPr>
          </c:errBars>
          <c:cat>
            <c:strRef>
              <c:f>dentist!$A$1512:$A$1524</c:f>
              <c:strCache>
                <c:ptCount val="13"/>
                <c:pt idx="0">
                  <c:v>Less than $25,000 </c:v>
                </c:pt>
                <c:pt idx="1">
                  <c:v>$25,000 - $35,000 </c:v>
                </c:pt>
                <c:pt idx="2">
                  <c:v>$35,000.01 - $45,000 </c:v>
                </c:pt>
                <c:pt idx="3">
                  <c:v>$45,000.01 - $55,000 </c:v>
                </c:pt>
                <c:pt idx="4">
                  <c:v>$55,000.01 - $65,000 </c:v>
                </c:pt>
                <c:pt idx="5">
                  <c:v>$65,000.01 - $75,000 </c:v>
                </c:pt>
                <c:pt idx="6">
                  <c:v>$75,000.01 - $85,000 </c:v>
                </c:pt>
                <c:pt idx="7">
                  <c:v>$85,000.01 - $95,000 </c:v>
                </c:pt>
                <c:pt idx="8">
                  <c:v>$95,000.01 - $105,000 </c:v>
                </c:pt>
                <c:pt idx="9">
                  <c:v>$105,000.01 - $115,000 </c:v>
                </c:pt>
                <c:pt idx="10">
                  <c:v>$115,000.01 - $125,000 </c:v>
                </c:pt>
                <c:pt idx="11">
                  <c:v>$125,000.01 - $135,000 </c:v>
                </c:pt>
                <c:pt idx="12">
                  <c:v>More than $145,000 </c:v>
                </c:pt>
              </c:strCache>
            </c:strRef>
          </c:cat>
          <c:val>
            <c:numRef>
              <c:f>dentist!$B$1512:$B$1524</c:f>
              <c:numCache>
                <c:formatCode>0%</c:formatCode>
                <c:ptCount val="13"/>
                <c:pt idx="0">
                  <c:v>9.7193799999999997E-2</c:v>
                </c:pt>
                <c:pt idx="1">
                  <c:v>0.17352980000000001</c:v>
                </c:pt>
                <c:pt idx="2">
                  <c:v>0.12073540000000001</c:v>
                </c:pt>
                <c:pt idx="3">
                  <c:v>0.19385140000000001</c:v>
                </c:pt>
                <c:pt idx="4">
                  <c:v>2.5905999999999998E-2</c:v>
                </c:pt>
                <c:pt idx="5">
                  <c:v>7.0807999999999999E-3</c:v>
                </c:pt>
                <c:pt idx="6">
                  <c:v>7.0807999999999999E-3</c:v>
                </c:pt>
                <c:pt idx="7">
                  <c:v>7.0161699999999994E-2</c:v>
                </c:pt>
                <c:pt idx="8">
                  <c:v>6.2346600000000002E-2</c:v>
                </c:pt>
                <c:pt idx="9">
                  <c:v>0.1117525</c:v>
                </c:pt>
                <c:pt idx="10">
                  <c:v>3.2590300000000003E-2</c:v>
                </c:pt>
                <c:pt idx="11">
                  <c:v>3.2590300000000003E-2</c:v>
                </c:pt>
                <c:pt idx="12">
                  <c:v>5.80998E-2</c:v>
                </c:pt>
              </c:numCache>
            </c:numRef>
          </c:val>
        </c:ser>
        <c:dLbls>
          <c:showLegendKey val="0"/>
          <c:showVal val="0"/>
          <c:showCatName val="0"/>
          <c:showSerName val="0"/>
          <c:showPercent val="0"/>
          <c:showBubbleSize val="0"/>
        </c:dLbls>
        <c:gapWidth val="0"/>
        <c:axId val="197105536"/>
        <c:axId val="197107072"/>
      </c:barChart>
      <c:catAx>
        <c:axId val="197105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107072"/>
        <c:crosses val="autoZero"/>
        <c:auto val="1"/>
        <c:lblAlgn val="ctr"/>
        <c:lblOffset val="100"/>
        <c:noMultiLvlLbl val="0"/>
      </c:catAx>
      <c:valAx>
        <c:axId val="197107072"/>
        <c:scaling>
          <c:orientation val="minMax"/>
          <c:min val="0"/>
        </c:scaling>
        <c:delete val="1"/>
        <c:axPos val="t"/>
        <c:numFmt formatCode="0%" sourceLinked="1"/>
        <c:majorTickMark val="none"/>
        <c:minorTickMark val="none"/>
        <c:tickLblPos val="high"/>
        <c:crossAx val="19710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solidFill>
                  <a:schemeClr val="tx1"/>
                </a:solidFill>
              </a:rPr>
              <a:t>Proportion of Dentists by Educational Attainment</a:t>
            </a:r>
          </a:p>
        </c:rich>
      </c:tx>
      <c:layout>
        <c:manualLayout>
          <c:xMode val="edge"/>
          <c:yMode val="edge"/>
          <c:x val="0.193523500949941"/>
          <c:y val="1.00574712643678E-2"/>
        </c:manualLayout>
      </c:layout>
      <c:overlay val="0"/>
      <c:spPr>
        <a:noFill/>
        <a:ln>
          <a:noFill/>
        </a:ln>
        <a:effectLst/>
      </c:spPr>
    </c:title>
    <c:autoTitleDeleted val="0"/>
    <c:plotArea>
      <c:layout>
        <c:manualLayout>
          <c:layoutTarget val="inner"/>
          <c:xMode val="edge"/>
          <c:yMode val="edge"/>
          <c:x val="0.29262046909023698"/>
          <c:y val="0.105469204296514"/>
          <c:w val="0.67074479449764901"/>
          <c:h val="0.842978850240097"/>
        </c:manualLayout>
      </c:layout>
      <c:barChart>
        <c:barDir val="bar"/>
        <c:grouping val="clustered"/>
        <c:varyColors val="0"/>
        <c:ser>
          <c:idx val="0"/>
          <c:order val="0"/>
          <c:tx>
            <c:strRef>
              <c:f>dentist!$B$1543</c:f>
              <c:strCache>
                <c:ptCount val="1"/>
                <c:pt idx="0">
                  <c:v>Educational attainment</c:v>
                </c:pt>
              </c:strCache>
            </c:strRef>
          </c:tx>
          <c:spPr>
            <a:solidFill>
              <a:schemeClr val="accent1"/>
            </a:solidFill>
            <a:ln>
              <a:noFill/>
            </a:ln>
            <a:effectLst/>
          </c:spPr>
          <c:invertIfNegative val="0"/>
          <c:dLbls>
            <c:dLbl>
              <c:idx val="0"/>
              <c:layout>
                <c:manualLayout>
                  <c:x val="8.2535261473470706E-2"/>
                  <c:y val="-5.5096166857452201E-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20642515379357501"/>
                  <c:y val="1.436781609195399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4021429765432699E-2"/>
                  <c:y val="3.2081219759281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27938732878494"/>
                  <c:y val="-2.322158058157270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672326510008094E-2"/>
                  <c:y val="1.82861489650833E-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494722264350599E-2"/>
                  <c:y val="-2.322158058157270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errBars>
            <c:errBarType val="both"/>
            <c:errValType val="cust"/>
            <c:noEndCap val="0"/>
            <c:plus>
              <c:numRef>
                <c:f>dentist!$C$1544:$C$1549</c:f>
                <c:numCache>
                  <c:formatCode>General</c:formatCode>
                  <c:ptCount val="6"/>
                  <c:pt idx="0">
                    <c:v>0.12344339999999999</c:v>
                  </c:pt>
                  <c:pt idx="1">
                    <c:v>0.22885530000000001</c:v>
                  </c:pt>
                  <c:pt idx="2">
                    <c:v>8.5281200000000001E-2</c:v>
                  </c:pt>
                  <c:pt idx="3">
                    <c:v>0.20726739999999999</c:v>
                  </c:pt>
                  <c:pt idx="4">
                    <c:v>0.10354679999999999</c:v>
                  </c:pt>
                  <c:pt idx="5">
                    <c:v>3.56876E-2</c:v>
                  </c:pt>
                </c:numCache>
              </c:numRef>
            </c:plus>
            <c:minus>
              <c:numRef>
                <c:f>dentist!$C$1544:$C$1549</c:f>
                <c:numCache>
                  <c:formatCode>General</c:formatCode>
                  <c:ptCount val="6"/>
                  <c:pt idx="0">
                    <c:v>0.12344339999999999</c:v>
                  </c:pt>
                  <c:pt idx="1">
                    <c:v>0.22885530000000001</c:v>
                  </c:pt>
                  <c:pt idx="2">
                    <c:v>8.5281200000000001E-2</c:v>
                  </c:pt>
                  <c:pt idx="3">
                    <c:v>0.20726739999999999</c:v>
                  </c:pt>
                  <c:pt idx="4">
                    <c:v>0.10354679999999999</c:v>
                  </c:pt>
                  <c:pt idx="5">
                    <c:v>3.56876E-2</c:v>
                  </c:pt>
                </c:numCache>
              </c:numRef>
            </c:minus>
            <c:spPr>
              <a:noFill/>
              <a:ln w="9525" cap="flat" cmpd="sng" algn="ctr">
                <a:solidFill>
                  <a:schemeClr val="tx1">
                    <a:lumMod val="65000"/>
                    <a:lumOff val="35000"/>
                  </a:schemeClr>
                </a:solidFill>
                <a:round/>
              </a:ln>
              <a:effectLst/>
            </c:spPr>
          </c:errBars>
          <c:cat>
            <c:strRef>
              <c:f>dentist!$A$1544:$A$1549</c:f>
              <c:strCache>
                <c:ptCount val="6"/>
                <c:pt idx="0">
                  <c:v>Associates</c:v>
                </c:pt>
                <c:pt idx="1">
                  <c:v>Bachelors</c:v>
                </c:pt>
                <c:pt idx="2">
                  <c:v>Masters</c:v>
                </c:pt>
                <c:pt idx="3">
                  <c:v>Doctoral</c:v>
                </c:pt>
                <c:pt idx="4">
                  <c:v>Certification/Licensure</c:v>
                </c:pt>
                <c:pt idx="5">
                  <c:v>Degree in public health (any level)</c:v>
                </c:pt>
              </c:strCache>
            </c:strRef>
          </c:cat>
          <c:val>
            <c:numRef>
              <c:f>dentist!$B$1544:$B$1549</c:f>
              <c:numCache>
                <c:formatCode>0%</c:formatCode>
                <c:ptCount val="6"/>
                <c:pt idx="0">
                  <c:v>0.21818180000000001</c:v>
                </c:pt>
                <c:pt idx="1">
                  <c:v>0.90909090000000004</c:v>
                </c:pt>
                <c:pt idx="2">
                  <c:v>0.52727270000000004</c:v>
                </c:pt>
                <c:pt idx="3">
                  <c:v>0.29090909999999998</c:v>
                </c:pt>
                <c:pt idx="4">
                  <c:v>0.62564750000000002</c:v>
                </c:pt>
                <c:pt idx="5">
                  <c:v>2.3281699999999999E-2</c:v>
                </c:pt>
              </c:numCache>
            </c:numRef>
          </c:val>
        </c:ser>
        <c:dLbls>
          <c:showLegendKey val="0"/>
          <c:showVal val="0"/>
          <c:showCatName val="0"/>
          <c:showSerName val="0"/>
          <c:showPercent val="0"/>
          <c:showBubbleSize val="0"/>
        </c:dLbls>
        <c:gapWidth val="182"/>
        <c:axId val="198215552"/>
        <c:axId val="198217088"/>
      </c:barChart>
      <c:catAx>
        <c:axId val="198215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8217088"/>
        <c:crosses val="autoZero"/>
        <c:auto val="1"/>
        <c:lblAlgn val="ctr"/>
        <c:lblOffset val="100"/>
        <c:noMultiLvlLbl val="0"/>
      </c:catAx>
      <c:valAx>
        <c:axId val="198217088"/>
        <c:scaling>
          <c:orientation val="minMax"/>
          <c:min val="0"/>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82155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i="0" baseline="0">
                <a:solidFill>
                  <a:schemeClr val="tx1"/>
                </a:solidFill>
                <a:effectLst/>
              </a:rPr>
              <a:t>Proportion of dentists intending to leave or retire before 2020</a:t>
            </a:r>
            <a:endParaRPr lang="en-US" sz="2000">
              <a:solidFill>
                <a:schemeClr val="tx1"/>
              </a:solidFill>
              <a:effectLst/>
            </a:endParaRPr>
          </a:p>
        </c:rich>
      </c:tx>
      <c:overlay val="0"/>
      <c:spPr>
        <a:noFill/>
        <a:ln>
          <a:noFill/>
        </a:ln>
        <a:effectLst/>
      </c:spPr>
    </c:title>
    <c:autoTitleDeleted val="0"/>
    <c:plotArea>
      <c:layout/>
      <c:barChart>
        <c:barDir val="bar"/>
        <c:grouping val="clustered"/>
        <c:varyColors val="0"/>
        <c:ser>
          <c:idx val="0"/>
          <c:order val="0"/>
          <c:tx>
            <c:strRef>
              <c:f>dentist!$B$1949</c:f>
              <c:strCache>
                <c:ptCount val="1"/>
                <c:pt idx="0">
                  <c:v>Leave or retire before 2020</c:v>
                </c:pt>
              </c:strCache>
            </c:strRef>
          </c:tx>
          <c:spPr>
            <a:solidFill>
              <a:schemeClr val="accent1"/>
            </a:solidFill>
            <a:ln>
              <a:noFill/>
            </a:ln>
            <a:effectLst/>
          </c:spPr>
          <c:invertIfNegative val="0"/>
          <c:dLbls>
            <c:dLbl>
              <c:idx val="0"/>
              <c:layout>
                <c:manualLayout>
                  <c:x val="0.101693525896155"/>
                  <c:y val="2.0500679905049099E-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1403717286084"/>
                  <c:y val="-3.770280041337570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9430990937453594E-2"/>
                  <c:y val="-1.4364826409467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3315105946684899E-2"/>
                  <c:y val="-1.43678160919529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errBars>
            <c:errBarType val="both"/>
            <c:errValType val="cust"/>
            <c:noEndCap val="0"/>
            <c:plus>
              <c:numRef>
                <c:f>dentist!$C$1950:$C$1955</c:f>
                <c:numCache>
                  <c:formatCode>General</c:formatCode>
                  <c:ptCount val="6"/>
                  <c:pt idx="0">
                    <c:v>0.1746819</c:v>
                  </c:pt>
                  <c:pt idx="1">
                    <c:v>0.1917083</c:v>
                  </c:pt>
                  <c:pt idx="2">
                    <c:v>1.7122700000000001E-2</c:v>
                  </c:pt>
                  <c:pt idx="3">
                    <c:v>0.13255710000000001</c:v>
                  </c:pt>
                  <c:pt idx="4">
                    <c:v>6.8697800000000003E-2</c:v>
                  </c:pt>
                  <c:pt idx="5">
                    <c:v>0</c:v>
                  </c:pt>
                </c:numCache>
              </c:numRef>
            </c:plus>
            <c:minus>
              <c:numRef>
                <c:f>dentist!$C$1950:$C$1955</c:f>
                <c:numCache>
                  <c:formatCode>General</c:formatCode>
                  <c:ptCount val="6"/>
                  <c:pt idx="0">
                    <c:v>0.1746819</c:v>
                  </c:pt>
                  <c:pt idx="1">
                    <c:v>0.1917083</c:v>
                  </c:pt>
                  <c:pt idx="2">
                    <c:v>1.7122700000000001E-2</c:v>
                  </c:pt>
                  <c:pt idx="3">
                    <c:v>0.13255710000000001</c:v>
                  </c:pt>
                  <c:pt idx="4">
                    <c:v>6.8697800000000003E-2</c:v>
                  </c:pt>
                  <c:pt idx="5">
                    <c:v>0</c:v>
                  </c:pt>
                </c:numCache>
              </c:numRef>
            </c:minus>
            <c:spPr>
              <a:noFill/>
              <a:ln w="9525" cap="flat" cmpd="sng" algn="ctr">
                <a:solidFill>
                  <a:schemeClr val="tx1">
                    <a:lumMod val="65000"/>
                    <a:lumOff val="35000"/>
                  </a:schemeClr>
                </a:solidFill>
                <a:round/>
              </a:ln>
              <a:effectLst/>
            </c:spPr>
          </c:errBars>
          <c:cat>
            <c:strRef>
              <c:f>dentist!$A$1950:$A$1955</c:f>
              <c:strCache>
                <c:ptCount val="6"/>
                <c:pt idx="0">
                  <c:v>Not considering leaving in next year or retiring before 2020</c:v>
                </c:pt>
                <c:pt idx="1">
                  <c:v>Leave or retire in 2015</c:v>
                </c:pt>
                <c:pt idx="2">
                  <c:v>Retire-2016</c:v>
                </c:pt>
                <c:pt idx="3">
                  <c:v>Retire-2017</c:v>
                </c:pt>
                <c:pt idx="4">
                  <c:v>Retire-2018</c:v>
                </c:pt>
                <c:pt idx="5">
                  <c:v>Retire-2019</c:v>
                </c:pt>
              </c:strCache>
            </c:strRef>
          </c:cat>
          <c:val>
            <c:numRef>
              <c:f>dentist!$B$1950:$B$1955</c:f>
              <c:numCache>
                <c:formatCode>0%</c:formatCode>
                <c:ptCount val="6"/>
                <c:pt idx="0">
                  <c:v>0.63517080000000004</c:v>
                </c:pt>
                <c:pt idx="1">
                  <c:v>0.22756489999999999</c:v>
                </c:pt>
                <c:pt idx="2">
                  <c:v>8.2584000000000008E-3</c:v>
                </c:pt>
                <c:pt idx="3">
                  <c:v>8.1012100000000004E-2</c:v>
                </c:pt>
                <c:pt idx="4">
                  <c:v>4.7993800000000003E-2</c:v>
                </c:pt>
                <c:pt idx="5">
                  <c:v>0</c:v>
                </c:pt>
              </c:numCache>
            </c:numRef>
          </c:val>
        </c:ser>
        <c:dLbls>
          <c:showLegendKey val="0"/>
          <c:showVal val="0"/>
          <c:showCatName val="0"/>
          <c:showSerName val="0"/>
          <c:showPercent val="0"/>
          <c:showBubbleSize val="0"/>
        </c:dLbls>
        <c:gapWidth val="182"/>
        <c:axId val="199714688"/>
        <c:axId val="199716224"/>
      </c:barChart>
      <c:catAx>
        <c:axId val="199714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9716224"/>
        <c:crosses val="autoZero"/>
        <c:auto val="1"/>
        <c:lblAlgn val="ctr"/>
        <c:lblOffset val="100"/>
        <c:noMultiLvlLbl val="0"/>
      </c:catAx>
      <c:valAx>
        <c:axId val="199716224"/>
        <c:scaling>
          <c:orientation val="minMax"/>
          <c:min val="0"/>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9714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t>Training needs by importance and skill</a:t>
            </a:r>
          </a:p>
        </c:rich>
      </c:tx>
      <c:layout>
        <c:manualLayout>
          <c:xMode val="edge"/>
          <c:yMode val="edge"/>
          <c:x val="0.31146266607705098"/>
          <c:y val="1.4917951268025901E-2"/>
        </c:manualLayout>
      </c:layout>
      <c:overlay val="0"/>
      <c:spPr>
        <a:noFill/>
        <a:ln>
          <a:noFill/>
        </a:ln>
        <a:effectLst/>
      </c:spPr>
    </c:title>
    <c:autoTitleDeleted val="0"/>
    <c:plotArea>
      <c:layout/>
      <c:barChart>
        <c:barDir val="bar"/>
        <c:grouping val="percentStacked"/>
        <c:varyColors val="0"/>
        <c:ser>
          <c:idx val="2"/>
          <c:order val="0"/>
          <c:tx>
            <c:strRef>
              <c:f>dentist!$B$37</c:f>
              <c:strCache>
                <c:ptCount val="1"/>
                <c:pt idx="0">
                  <c:v>High Importance / Low Skill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dentist!$L$34:$T$34</c:f>
              <c:strCache>
                <c:ptCount val="9"/>
                <c:pt idx="0">
                  <c:v>Anticipating the changes in your environment that may influence your work</c:v>
                </c:pt>
                <c:pt idx="1">
                  <c:v>Gathering reliable information to answer questions</c:v>
                </c:pt>
                <c:pt idx="2">
                  <c:v>Interpreting public health data to answer questions</c:v>
                </c:pt>
                <c:pt idx="3">
                  <c:v>Finding evidence on public health efforts that work</c:v>
                </c:pt>
                <c:pt idx="4">
                  <c:v>Applying evidence-based approaches to solve public health issues</c:v>
                </c:pt>
                <c:pt idx="5">
                  <c:v>Applying quality improvement concepts in my work</c:v>
                </c:pt>
                <c:pt idx="6">
                  <c:v>Influencing policy development</c:v>
                </c:pt>
                <c:pt idx="7">
                  <c:v>Preparing a program budget with justification</c:v>
                </c:pt>
                <c:pt idx="8">
                  <c:v>Ensuring that programs are managed within the current and forecasted budget constraints</c:v>
                </c:pt>
              </c:strCache>
            </c:strRef>
          </c:cat>
          <c:val>
            <c:numRef>
              <c:f>dentist!$L$37:$T$37</c:f>
              <c:numCache>
                <c:formatCode>0%</c:formatCode>
                <c:ptCount val="9"/>
                <c:pt idx="0">
                  <c:v>0.36708030000000003</c:v>
                </c:pt>
                <c:pt idx="1">
                  <c:v>0.1890038</c:v>
                </c:pt>
                <c:pt idx="2">
                  <c:v>0.25549500000000003</c:v>
                </c:pt>
                <c:pt idx="3">
                  <c:v>0.31344909999999998</c:v>
                </c:pt>
                <c:pt idx="4">
                  <c:v>0.27946100000000001</c:v>
                </c:pt>
                <c:pt idx="5">
                  <c:v>0.25520900000000002</c:v>
                </c:pt>
                <c:pt idx="6">
                  <c:v>0.28051189999999998</c:v>
                </c:pt>
                <c:pt idx="7">
                  <c:v>0.42153309999999999</c:v>
                </c:pt>
                <c:pt idx="8">
                  <c:v>0.38843299999999997</c:v>
                </c:pt>
              </c:numCache>
            </c:numRef>
          </c:val>
          <c:extLst/>
        </c:ser>
        <c:ser>
          <c:idx val="0"/>
          <c:order val="1"/>
          <c:tx>
            <c:strRef>
              <c:f>dentist!$B$35</c:f>
              <c:strCache>
                <c:ptCount val="1"/>
                <c:pt idx="0">
                  <c:v>Low Importance / Low Skill</c:v>
                </c:pt>
              </c:strCache>
            </c:strRef>
          </c:tx>
          <c:spPr>
            <a:solidFill>
              <a:schemeClr val="accent1"/>
            </a:solidFill>
            <a:ln>
              <a:noFill/>
            </a:ln>
            <a:effectLst/>
          </c:spPr>
          <c:invertIfNegative val="0"/>
          <c:cat>
            <c:strRef>
              <c:f>dentist!$L$34:$T$34</c:f>
              <c:strCache>
                <c:ptCount val="9"/>
                <c:pt idx="0">
                  <c:v>Anticipating the changes in your environment that may influence your work</c:v>
                </c:pt>
                <c:pt idx="1">
                  <c:v>Gathering reliable information to answer questions</c:v>
                </c:pt>
                <c:pt idx="2">
                  <c:v>Interpreting public health data to answer questions</c:v>
                </c:pt>
                <c:pt idx="3">
                  <c:v>Finding evidence on public health efforts that work</c:v>
                </c:pt>
                <c:pt idx="4">
                  <c:v>Applying evidence-based approaches to solve public health issues</c:v>
                </c:pt>
                <c:pt idx="5">
                  <c:v>Applying quality improvement concepts in my work</c:v>
                </c:pt>
                <c:pt idx="6">
                  <c:v>Influencing policy development</c:v>
                </c:pt>
                <c:pt idx="7">
                  <c:v>Preparing a program budget with justification</c:v>
                </c:pt>
                <c:pt idx="8">
                  <c:v>Ensuring that programs are managed within the current and forecasted budget constraints</c:v>
                </c:pt>
              </c:strCache>
            </c:strRef>
          </c:cat>
          <c:val>
            <c:numRef>
              <c:f>dentist!$L$35:$T$35</c:f>
              <c:numCache>
                <c:formatCode>0%</c:formatCode>
                <c:ptCount val="9"/>
                <c:pt idx="0">
                  <c:v>1.80378E-2</c:v>
                </c:pt>
                <c:pt idx="1">
                  <c:v>1.7011999999999999E-2</c:v>
                </c:pt>
                <c:pt idx="2">
                  <c:v>0.1105043</c:v>
                </c:pt>
                <c:pt idx="3">
                  <c:v>3.5737600000000001E-2</c:v>
                </c:pt>
                <c:pt idx="4">
                  <c:v>2.1915400000000002E-2</c:v>
                </c:pt>
                <c:pt idx="5">
                  <c:v>7.3420999999999998E-3</c:v>
                </c:pt>
                <c:pt idx="6">
                  <c:v>0.1641271</c:v>
                </c:pt>
                <c:pt idx="7">
                  <c:v>2.7521400000000001E-2</c:v>
                </c:pt>
                <c:pt idx="8">
                  <c:v>2.7957300000000001E-2</c:v>
                </c:pt>
              </c:numCache>
            </c:numRef>
          </c:val>
          <c:extLst/>
        </c:ser>
        <c:ser>
          <c:idx val="1"/>
          <c:order val="2"/>
          <c:tx>
            <c:strRef>
              <c:f>dentist!$B$36</c:f>
              <c:strCache>
                <c:ptCount val="1"/>
                <c:pt idx="0">
                  <c:v>Low Importance / High Skill</c:v>
                </c:pt>
              </c:strCache>
            </c:strRef>
          </c:tx>
          <c:spPr>
            <a:solidFill>
              <a:schemeClr val="bg1">
                <a:lumMod val="65000"/>
              </a:schemeClr>
            </a:solidFill>
            <a:ln>
              <a:noFill/>
            </a:ln>
            <a:effectLst/>
          </c:spPr>
          <c:invertIfNegative val="0"/>
          <c:cat>
            <c:strRef>
              <c:f>dentist!$L$34:$T$34</c:f>
              <c:strCache>
                <c:ptCount val="9"/>
                <c:pt idx="0">
                  <c:v>Anticipating the changes in your environment that may influence your work</c:v>
                </c:pt>
                <c:pt idx="1">
                  <c:v>Gathering reliable information to answer questions</c:v>
                </c:pt>
                <c:pt idx="2">
                  <c:v>Interpreting public health data to answer questions</c:v>
                </c:pt>
                <c:pt idx="3">
                  <c:v>Finding evidence on public health efforts that work</c:v>
                </c:pt>
                <c:pt idx="4">
                  <c:v>Applying evidence-based approaches to solve public health issues</c:v>
                </c:pt>
                <c:pt idx="5">
                  <c:v>Applying quality improvement concepts in my work</c:v>
                </c:pt>
                <c:pt idx="6">
                  <c:v>Influencing policy development</c:v>
                </c:pt>
                <c:pt idx="7">
                  <c:v>Preparing a program budget with justification</c:v>
                </c:pt>
                <c:pt idx="8">
                  <c:v>Ensuring that programs are managed within the current and forecasted budget constraints</c:v>
                </c:pt>
              </c:strCache>
            </c:strRef>
          </c:cat>
          <c:val>
            <c:numRef>
              <c:f>dentist!$L$36:$T$36</c:f>
              <c:numCache>
                <c:formatCode>0%</c:formatCode>
                <c:ptCount val="9"/>
                <c:pt idx="0">
                  <c:v>7.5237000000000004E-3</c:v>
                </c:pt>
                <c:pt idx="1">
                  <c:v>7.0958000000000002E-3</c:v>
                </c:pt>
                <c:pt idx="2">
                  <c:v>3.5540200000000001E-2</c:v>
                </c:pt>
                <c:pt idx="3">
                  <c:v>6.1365200000000002E-2</c:v>
                </c:pt>
                <c:pt idx="4">
                  <c:v>9.1409999999999998E-3</c:v>
                </c:pt>
                <c:pt idx="5">
                  <c:v>7.3420999999999998E-3</c:v>
                </c:pt>
                <c:pt idx="6">
                  <c:v>0.11347309999999999</c:v>
                </c:pt>
                <c:pt idx="7">
                  <c:v>6.3901299999999994E-2</c:v>
                </c:pt>
                <c:pt idx="8">
                  <c:v>1.1661100000000001E-2</c:v>
                </c:pt>
              </c:numCache>
            </c:numRef>
          </c:val>
          <c:extLst/>
        </c:ser>
        <c:ser>
          <c:idx val="3"/>
          <c:order val="3"/>
          <c:tx>
            <c:strRef>
              <c:f>dentist!$B$38</c:f>
              <c:strCache>
                <c:ptCount val="1"/>
                <c:pt idx="0">
                  <c:v>High Importance / High Skill</c:v>
                </c:pt>
              </c:strCache>
            </c:strRef>
          </c:tx>
          <c:spPr>
            <a:solidFill>
              <a:schemeClr val="accent4"/>
            </a:solidFill>
            <a:ln>
              <a:noFill/>
            </a:ln>
            <a:effectLst/>
          </c:spPr>
          <c:invertIfNegative val="0"/>
          <c:cat>
            <c:strRef>
              <c:f>dentist!$L$34:$T$34</c:f>
              <c:strCache>
                <c:ptCount val="9"/>
                <c:pt idx="0">
                  <c:v>Anticipating the changes in your environment that may influence your work</c:v>
                </c:pt>
                <c:pt idx="1">
                  <c:v>Gathering reliable information to answer questions</c:v>
                </c:pt>
                <c:pt idx="2">
                  <c:v>Interpreting public health data to answer questions</c:v>
                </c:pt>
                <c:pt idx="3">
                  <c:v>Finding evidence on public health efforts that work</c:v>
                </c:pt>
                <c:pt idx="4">
                  <c:v>Applying evidence-based approaches to solve public health issues</c:v>
                </c:pt>
                <c:pt idx="5">
                  <c:v>Applying quality improvement concepts in my work</c:v>
                </c:pt>
                <c:pt idx="6">
                  <c:v>Influencing policy development</c:v>
                </c:pt>
                <c:pt idx="7">
                  <c:v>Preparing a program budget with justification</c:v>
                </c:pt>
                <c:pt idx="8">
                  <c:v>Ensuring that programs are managed within the current and forecasted budget constraints</c:v>
                </c:pt>
              </c:strCache>
            </c:strRef>
          </c:cat>
          <c:val>
            <c:numRef>
              <c:f>dentist!$L$38:$T$38</c:f>
              <c:numCache>
                <c:formatCode>0%</c:formatCode>
                <c:ptCount val="9"/>
                <c:pt idx="0">
                  <c:v>0.60735819999999996</c:v>
                </c:pt>
                <c:pt idx="1">
                  <c:v>0.78688840000000004</c:v>
                </c:pt>
                <c:pt idx="2">
                  <c:v>0.5984604</c:v>
                </c:pt>
                <c:pt idx="3">
                  <c:v>0.58944810000000003</c:v>
                </c:pt>
                <c:pt idx="4">
                  <c:v>0.68948259999999995</c:v>
                </c:pt>
                <c:pt idx="5">
                  <c:v>0.7301067</c:v>
                </c:pt>
                <c:pt idx="6">
                  <c:v>0.441888</c:v>
                </c:pt>
                <c:pt idx="7">
                  <c:v>0.48704419999999998</c:v>
                </c:pt>
                <c:pt idx="8">
                  <c:v>0.57194849999999997</c:v>
                </c:pt>
              </c:numCache>
            </c:numRef>
          </c:val>
          <c:extLst/>
        </c:ser>
        <c:dLbls>
          <c:showLegendKey val="0"/>
          <c:showVal val="0"/>
          <c:showCatName val="0"/>
          <c:showSerName val="0"/>
          <c:showPercent val="0"/>
          <c:showBubbleSize val="0"/>
        </c:dLbls>
        <c:gapWidth val="150"/>
        <c:overlap val="100"/>
        <c:axId val="168481536"/>
        <c:axId val="168483072"/>
      </c:barChart>
      <c:catAx>
        <c:axId val="168481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483072"/>
        <c:crosses val="autoZero"/>
        <c:auto val="1"/>
        <c:lblAlgn val="ctr"/>
        <c:lblOffset val="100"/>
        <c:noMultiLvlLbl val="0"/>
      </c:catAx>
      <c:valAx>
        <c:axId val="16848307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848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t>National Trends</a:t>
            </a:r>
          </a:p>
        </c:rich>
      </c:tx>
      <c:overlay val="0"/>
      <c:spPr>
        <a:noFill/>
        <a:ln>
          <a:noFill/>
        </a:ln>
        <a:effectLst/>
      </c:spPr>
    </c:title>
    <c:autoTitleDeleted val="0"/>
    <c:plotArea>
      <c:layout>
        <c:manualLayout>
          <c:layoutTarget val="inner"/>
          <c:xMode val="edge"/>
          <c:yMode val="edge"/>
          <c:x val="0.35800658996805801"/>
          <c:y val="8.8592852356662796E-2"/>
          <c:w val="0.60720824356417102"/>
          <c:h val="0.71721686413737895"/>
        </c:manualLayout>
      </c:layout>
      <c:barChart>
        <c:barDir val="bar"/>
        <c:grouping val="clustered"/>
        <c:varyColors val="0"/>
        <c:ser>
          <c:idx val="3"/>
          <c:order val="0"/>
          <c:tx>
            <c:strRef>
              <c:f>dentist!$N$588</c:f>
              <c:strCache>
                <c:ptCount val="1"/>
                <c:pt idx="0">
                  <c:v>More emphasis should be placed on this trend in the future*</c:v>
                </c:pt>
              </c:strCache>
            </c:strRef>
          </c:tx>
          <c:spPr>
            <a:solidFill>
              <a:schemeClr val="accent4"/>
            </a:solidFill>
            <a:ln>
              <a:noFill/>
            </a:ln>
            <a:effectLst/>
          </c:spPr>
          <c:invertIfNegative val="0"/>
          <c:dLbls>
            <c:dLbl>
              <c:idx val="0"/>
              <c:layout>
                <c:manualLayout>
                  <c:x val="8.1308776802285192E-3"/>
                  <c:y val="1.85534599362137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13087768022858E-3"/>
                  <c:y val="1.03074777423408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03074777423408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25235107209149E-3"/>
                  <c:y val="1.03074777423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12299109693638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717862361399501E-16"/>
                  <c:y val="2.06149554846820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717862361399501E-16"/>
                  <c:y val="6.18448664540457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061495548468180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dentist!$G$589:$G$596</c:f>
              <c:strCache>
                <c:ptCount val="8"/>
                <c:pt idx="0">
                  <c:v>Cross-jurisdictional sharing of public health services </c:v>
                </c:pt>
                <c:pt idx="1">
                  <c:v>Fostering a culture of quality improvement </c:v>
                </c:pt>
                <c:pt idx="2">
                  <c:v>Leveraging electronic health information </c:v>
                </c:pt>
                <c:pt idx="3">
                  <c:v>Public Health Systems and Services Research </c:v>
                </c:pt>
                <c:pt idx="4">
                  <c:v>Public health and primary care integration </c:v>
                </c:pt>
                <c:pt idx="5">
                  <c:v>Evidence-Based Public Health Practice </c:v>
                </c:pt>
                <c:pt idx="6">
                  <c:v>Health in All Policies </c:v>
                </c:pt>
                <c:pt idx="7">
                  <c:v>Implementation of the Affordable Care Act </c:v>
                </c:pt>
              </c:strCache>
            </c:strRef>
          </c:cat>
          <c:val>
            <c:numRef>
              <c:f>dentist!$N$589:$N$596</c:f>
              <c:numCache>
                <c:formatCode>0%</c:formatCode>
                <c:ptCount val="8"/>
                <c:pt idx="0">
                  <c:v>0.2651541</c:v>
                </c:pt>
                <c:pt idx="1">
                  <c:v>0.39270870000000002</c:v>
                </c:pt>
                <c:pt idx="2">
                  <c:v>0.4147516</c:v>
                </c:pt>
                <c:pt idx="3">
                  <c:v>0.25822329999999999</c:v>
                </c:pt>
                <c:pt idx="4">
                  <c:v>0.48483680000000001</c:v>
                </c:pt>
                <c:pt idx="5">
                  <c:v>0.36468159999999999</c:v>
                </c:pt>
                <c:pt idx="6">
                  <c:v>0.39150610000000002</c:v>
                </c:pt>
                <c:pt idx="7">
                  <c:v>0.33893980000000001</c:v>
                </c:pt>
              </c:numCache>
            </c:numRef>
          </c:val>
        </c:ser>
        <c:ser>
          <c:idx val="2"/>
          <c:order val="1"/>
          <c:tx>
            <c:strRef>
              <c:f>dentist!$L$588</c:f>
              <c:strCache>
                <c:ptCount val="1"/>
                <c:pt idx="0">
                  <c:v>Trend will impact my day-to-day work a fair amount/a great amount*</c:v>
                </c:pt>
              </c:strCache>
            </c:strRef>
          </c:tx>
          <c:spPr>
            <a:solidFill>
              <a:schemeClr val="accent3"/>
            </a:solidFill>
            <a:ln>
              <a:noFill/>
            </a:ln>
            <a:effectLst/>
          </c:spPr>
          <c:invertIfNegative val="0"/>
          <c:dLbls>
            <c:dLbl>
              <c:idx val="0"/>
              <c:layout>
                <c:manualLayout>
                  <c:x val="1.6261755360457201E-3"/>
                  <c:y val="2.06149554846817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2028219778669799E-3"/>
                  <c:y val="1.03074777423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6.18448664540457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261755360457201E-3"/>
                  <c:y val="1.649196438774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8.245982193872779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717862361399501E-16"/>
                  <c:y val="4.12299109693638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73427399262224E-3"/>
                  <c:y val="6.18448664540457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6.184486645404570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dentist!$G$589:$G$596</c:f>
              <c:strCache>
                <c:ptCount val="8"/>
                <c:pt idx="0">
                  <c:v>Cross-jurisdictional sharing of public health services </c:v>
                </c:pt>
                <c:pt idx="1">
                  <c:v>Fostering a culture of quality improvement </c:v>
                </c:pt>
                <c:pt idx="2">
                  <c:v>Leveraging electronic health information </c:v>
                </c:pt>
                <c:pt idx="3">
                  <c:v>Public Health Systems and Services Research </c:v>
                </c:pt>
                <c:pt idx="4">
                  <c:v>Public health and primary care integration </c:v>
                </c:pt>
                <c:pt idx="5">
                  <c:v>Evidence-Based Public Health Practice </c:v>
                </c:pt>
                <c:pt idx="6">
                  <c:v>Health in All Policies </c:v>
                </c:pt>
                <c:pt idx="7">
                  <c:v>Implementation of the Affordable Care Act </c:v>
                </c:pt>
              </c:strCache>
            </c:strRef>
          </c:cat>
          <c:val>
            <c:numRef>
              <c:f>dentist!$L$589:$L$596</c:f>
              <c:numCache>
                <c:formatCode>0%</c:formatCode>
                <c:ptCount val="8"/>
                <c:pt idx="0">
                  <c:v>0.4805817</c:v>
                </c:pt>
                <c:pt idx="1">
                  <c:v>0.65406810000000004</c:v>
                </c:pt>
                <c:pt idx="2">
                  <c:v>0.69525199999999998</c:v>
                </c:pt>
                <c:pt idx="3">
                  <c:v>0.56337530000000002</c:v>
                </c:pt>
                <c:pt idx="4">
                  <c:v>0.67021390000000003</c:v>
                </c:pt>
                <c:pt idx="5">
                  <c:v>0.74011510000000003</c:v>
                </c:pt>
                <c:pt idx="6">
                  <c:v>0.55510139999999997</c:v>
                </c:pt>
                <c:pt idx="7">
                  <c:v>0.57089999999999996</c:v>
                </c:pt>
              </c:numCache>
            </c:numRef>
          </c:val>
        </c:ser>
        <c:ser>
          <c:idx val="1"/>
          <c:order val="2"/>
          <c:tx>
            <c:strRef>
              <c:f>dentist!$J$588</c:f>
              <c:strCache>
                <c:ptCount val="1"/>
                <c:pt idx="0">
                  <c:v>Trend is somewhat/very important to public health*</c:v>
                </c:pt>
              </c:strCache>
            </c:strRef>
          </c:tx>
          <c:spPr>
            <a:solidFill>
              <a:schemeClr val="accent2"/>
            </a:solidFill>
            <a:ln>
              <a:noFill/>
            </a:ln>
            <a:effectLst/>
          </c:spPr>
          <c:invertIfNegative val="0"/>
          <c:dLbls>
            <c:dLbl>
              <c:idx val="7"/>
              <c:layout>
                <c:manualLayout>
                  <c:x val="-1.2717862361399501E-16"/>
                  <c:y val="6.184486645404579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dentist!$G$589:$G$596</c:f>
              <c:strCache>
                <c:ptCount val="8"/>
                <c:pt idx="0">
                  <c:v>Cross-jurisdictional sharing of public health services </c:v>
                </c:pt>
                <c:pt idx="1">
                  <c:v>Fostering a culture of quality improvement </c:v>
                </c:pt>
                <c:pt idx="2">
                  <c:v>Leveraging electronic health information </c:v>
                </c:pt>
                <c:pt idx="3">
                  <c:v>Public Health Systems and Services Research </c:v>
                </c:pt>
                <c:pt idx="4">
                  <c:v>Public health and primary care integration </c:v>
                </c:pt>
                <c:pt idx="5">
                  <c:v>Evidence-Based Public Health Practice </c:v>
                </c:pt>
                <c:pt idx="6">
                  <c:v>Health in All Policies </c:v>
                </c:pt>
                <c:pt idx="7">
                  <c:v>Implementation of the Affordable Care Act </c:v>
                </c:pt>
              </c:strCache>
            </c:strRef>
          </c:cat>
          <c:val>
            <c:numRef>
              <c:f>dentist!$J$589:$J$596</c:f>
              <c:numCache>
                <c:formatCode>0%</c:formatCode>
                <c:ptCount val="8"/>
                <c:pt idx="0">
                  <c:v>0.87846840000000004</c:v>
                </c:pt>
                <c:pt idx="1">
                  <c:v>0.98474050000000002</c:v>
                </c:pt>
                <c:pt idx="2">
                  <c:v>0.95254919999999998</c:v>
                </c:pt>
                <c:pt idx="3">
                  <c:v>0.86439589999999999</c:v>
                </c:pt>
                <c:pt idx="4">
                  <c:v>0.97557970000000005</c:v>
                </c:pt>
                <c:pt idx="5">
                  <c:v>0.92813199999999996</c:v>
                </c:pt>
                <c:pt idx="6">
                  <c:v>0.91306189999999998</c:v>
                </c:pt>
                <c:pt idx="7">
                  <c:v>0.86050850000000001</c:v>
                </c:pt>
              </c:numCache>
            </c:numRef>
          </c:val>
        </c:ser>
        <c:ser>
          <c:idx val="0"/>
          <c:order val="3"/>
          <c:tx>
            <c:strRef>
              <c:f>dentist!$H$588</c:f>
              <c:strCache>
                <c:ptCount val="1"/>
                <c:pt idx="0">
                  <c:v>Have heard of trend</c:v>
                </c:pt>
              </c:strCache>
            </c:strRef>
          </c:tx>
          <c:spPr>
            <a:solidFill>
              <a:schemeClr val="accent1"/>
            </a:solidFill>
            <a:ln>
              <a:noFill/>
            </a:ln>
            <a:effectLst/>
          </c:spPr>
          <c:invertIfNegative val="0"/>
          <c:dLbls>
            <c:dLbl>
              <c:idx val="0"/>
              <c:layout>
                <c:manualLayout>
                  <c:x val="0"/>
                  <c:y val="-8.24598219387293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18448664540465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342739926223701E-3"/>
                  <c:y val="-8.24598219387285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717862361399501E-16"/>
                  <c:y val="-6.18448664540465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03074777423411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236897329080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03074777423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dentist!$G$589:$G$596</c:f>
              <c:strCache>
                <c:ptCount val="8"/>
                <c:pt idx="0">
                  <c:v>Cross-jurisdictional sharing of public health services </c:v>
                </c:pt>
                <c:pt idx="1">
                  <c:v>Fostering a culture of quality improvement </c:v>
                </c:pt>
                <c:pt idx="2">
                  <c:v>Leveraging electronic health information </c:v>
                </c:pt>
                <c:pt idx="3">
                  <c:v>Public Health Systems and Services Research </c:v>
                </c:pt>
                <c:pt idx="4">
                  <c:v>Public health and primary care integration </c:v>
                </c:pt>
                <c:pt idx="5">
                  <c:v>Evidence-Based Public Health Practice </c:v>
                </c:pt>
                <c:pt idx="6">
                  <c:v>Health in All Policies </c:v>
                </c:pt>
                <c:pt idx="7">
                  <c:v>Implementation of the Affordable Care Act </c:v>
                </c:pt>
              </c:strCache>
            </c:strRef>
          </c:cat>
          <c:val>
            <c:numRef>
              <c:f>dentist!$H$589:$H$596</c:f>
              <c:numCache>
                <c:formatCode>0%</c:formatCode>
                <c:ptCount val="8"/>
                <c:pt idx="0">
                  <c:v>0.79183009999999998</c:v>
                </c:pt>
                <c:pt idx="1">
                  <c:v>0.83647070000000001</c:v>
                </c:pt>
                <c:pt idx="2">
                  <c:v>0.87947790000000003</c:v>
                </c:pt>
                <c:pt idx="3">
                  <c:v>0.69321169999999999</c:v>
                </c:pt>
                <c:pt idx="4">
                  <c:v>0.89785349999999997</c:v>
                </c:pt>
                <c:pt idx="5">
                  <c:v>0.81504650000000001</c:v>
                </c:pt>
                <c:pt idx="6">
                  <c:v>0.71212209999999998</c:v>
                </c:pt>
                <c:pt idx="7">
                  <c:v>0.93778910000000004</c:v>
                </c:pt>
              </c:numCache>
            </c:numRef>
          </c:val>
        </c:ser>
        <c:dLbls>
          <c:showLegendKey val="0"/>
          <c:showVal val="0"/>
          <c:showCatName val="0"/>
          <c:showSerName val="0"/>
          <c:showPercent val="0"/>
          <c:showBubbleSize val="0"/>
        </c:dLbls>
        <c:gapWidth val="182"/>
        <c:axId val="176374912"/>
        <c:axId val="176376448"/>
      </c:barChart>
      <c:catAx>
        <c:axId val="176374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6376448"/>
        <c:crosses val="autoZero"/>
        <c:auto val="1"/>
        <c:lblAlgn val="ctr"/>
        <c:lblOffset val="100"/>
        <c:noMultiLvlLbl val="0"/>
      </c:catAx>
      <c:valAx>
        <c:axId val="17637644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374912"/>
        <c:crosses val="autoZero"/>
        <c:crossBetween val="between"/>
      </c:valAx>
      <c:spPr>
        <a:noFill/>
        <a:ln>
          <a:noFill/>
        </a:ln>
        <a:effectLst/>
      </c:spPr>
    </c:plotArea>
    <c:legend>
      <c:legendPos val="b"/>
      <c:layout>
        <c:manualLayout>
          <c:xMode val="edge"/>
          <c:yMode val="edge"/>
          <c:x val="0.143622894206688"/>
          <c:y val="0.84438695342773096"/>
          <c:w val="0.85439826063240298"/>
          <c:h val="0.154025532677463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t>Does your health department do any of the following? </a:t>
            </a:r>
          </a:p>
        </c:rich>
      </c:tx>
      <c:layout>
        <c:manualLayout>
          <c:xMode val="edge"/>
          <c:yMode val="edge"/>
          <c:x val="0.18329066393582499"/>
          <c:y val="2.91792500832793E-2"/>
        </c:manualLayout>
      </c:layout>
      <c:overlay val="0"/>
      <c:spPr>
        <a:noFill/>
        <a:ln>
          <a:noFill/>
        </a:ln>
        <a:effectLst/>
      </c:spPr>
    </c:title>
    <c:autoTitleDeleted val="0"/>
    <c:plotArea>
      <c:layout>
        <c:manualLayout>
          <c:layoutTarget val="inner"/>
          <c:xMode val="edge"/>
          <c:yMode val="edge"/>
          <c:x val="0.45341051684356798"/>
          <c:y val="0.10081784873309101"/>
          <c:w val="0.52380469820411002"/>
          <c:h val="0.84298924370202699"/>
        </c:manualLayout>
      </c:layout>
      <c:barChart>
        <c:barDir val="bar"/>
        <c:grouping val="clustered"/>
        <c:varyColors val="0"/>
        <c:ser>
          <c:idx val="0"/>
          <c:order val="0"/>
          <c:tx>
            <c:strRef>
              <c:f>dentist!$C$1138</c:f>
              <c:strCache>
                <c:ptCount val="1"/>
                <c:pt idx="0">
                  <c:v>Organizational support for a culture of learning</c:v>
                </c:pt>
              </c:strCache>
            </c:strRef>
          </c:tx>
          <c:spPr>
            <a:solidFill>
              <a:schemeClr val="accent1"/>
            </a:solidFill>
            <a:ln>
              <a:noFill/>
            </a:ln>
            <a:effectLst/>
          </c:spPr>
          <c:invertIfNegative val="0"/>
          <c:dLbls>
            <c:dLbl>
              <c:idx val="0"/>
              <c:layout>
                <c:manualLayout>
                  <c:x val="3.4054834764220998E-2"/>
                  <c:y val="-2.32200435108398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31168910974869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216931867202501E-2"/>
                  <c:y val="1.82849385906341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473786212730403E-2"/>
                  <c:y val="-2.32218720046984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379028970184302E-2"/>
                  <c:y val="2.32218720046984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730640558258E-2"/>
                  <c:y val="-2.32218720046984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8311689109748602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spPr>
              <a:noFill/>
              <a:ln w="9525" cap="flat" cmpd="sng" algn="ctr">
                <a:solidFill>
                  <a:schemeClr val="tx1">
                    <a:lumMod val="65000"/>
                    <a:lumOff val="35000"/>
                  </a:schemeClr>
                </a:solidFill>
                <a:round/>
              </a:ln>
              <a:effectLst/>
            </c:spPr>
          </c:errBars>
          <c:cat>
            <c:strRef>
              <c:f>dentist!$B$1139:$B$1145</c:f>
              <c:strCache>
                <c:ptCount val="7"/>
                <c:pt idx="0">
                  <c:v>Require continuing education</c:v>
                </c:pt>
                <c:pt idx="1">
                  <c:v>Include education and training objectives in performance reviews</c:v>
                </c:pt>
                <c:pt idx="2">
                  <c:v>Allow use of working hours to participate in training</c:v>
                </c:pt>
                <c:pt idx="3">
                  <c:v>Pay travel/registration fees for trainings</c:v>
                </c:pt>
                <c:pt idx="4">
                  <c:v>Provide on-site training</c:v>
                </c:pt>
                <c:pt idx="5">
                  <c:v>Have staff position(s) responsible for internal training</c:v>
                </c:pt>
                <c:pt idx="6">
                  <c:v>Provide recognition of achievement</c:v>
                </c:pt>
              </c:strCache>
            </c:strRef>
          </c:cat>
          <c:val>
            <c:numRef>
              <c:f>dentist!$C$1139:$C$1145</c:f>
              <c:numCache>
                <c:formatCode>0%</c:formatCode>
                <c:ptCount val="7"/>
                <c:pt idx="0">
                  <c:v>0.61034650000000001</c:v>
                </c:pt>
                <c:pt idx="1">
                  <c:v>0.6372795</c:v>
                </c:pt>
                <c:pt idx="2">
                  <c:v>0.87980530000000001</c:v>
                </c:pt>
                <c:pt idx="3">
                  <c:v>0.67422800000000005</c:v>
                </c:pt>
                <c:pt idx="4">
                  <c:v>0.82837430000000001</c:v>
                </c:pt>
                <c:pt idx="5">
                  <c:v>0.70560860000000003</c:v>
                </c:pt>
                <c:pt idx="6">
                  <c:v>0.42692350000000001</c:v>
                </c:pt>
              </c:numCache>
            </c:numRef>
          </c:val>
        </c:ser>
        <c:dLbls>
          <c:showLegendKey val="0"/>
          <c:showVal val="0"/>
          <c:showCatName val="0"/>
          <c:showSerName val="0"/>
          <c:showPercent val="0"/>
          <c:showBubbleSize val="0"/>
        </c:dLbls>
        <c:gapWidth val="182"/>
        <c:axId val="176716032"/>
        <c:axId val="176734208"/>
      </c:barChart>
      <c:catAx>
        <c:axId val="176716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6734208"/>
        <c:crosses val="autoZero"/>
        <c:auto val="1"/>
        <c:lblAlgn val="ctr"/>
        <c:lblOffset val="100"/>
        <c:noMultiLvlLbl val="0"/>
      </c:catAx>
      <c:valAx>
        <c:axId val="1767342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7160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88251916869299"/>
          <c:y val="3.81660105005363E-2"/>
          <c:w val="0.81088791010571304"/>
          <c:h val="0.91842428470190896"/>
        </c:manualLayout>
      </c:layout>
      <c:barChart>
        <c:barDir val="bar"/>
        <c:grouping val="clustered"/>
        <c:varyColors val="0"/>
        <c:ser>
          <c:idx val="0"/>
          <c:order val="0"/>
          <c:spPr>
            <a:solidFill>
              <a:schemeClr val="accent1"/>
            </a:solidFill>
            <a:ln>
              <a:noFill/>
            </a:ln>
            <a:effectLst/>
          </c:spPr>
          <c:invertIfNegative val="0"/>
          <c:dLbls>
            <c:dLbl>
              <c:idx val="0"/>
              <c:layout>
                <c:manualLayout>
                  <c:x val="5.70191452542258E-2"/>
                  <c:y val="5.4664227304012197E-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70191452542258E-2"/>
                  <c:y val="-1.093284546080249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66507788633000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70191452542258E-2"/>
                  <c:y val="4.373138184320980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2050246306069201E-2"/>
                  <c:y val="-4.77056348771217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534211157027790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8696178938173603E-2"/>
                  <c:y val="-2.38537565628352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708134735791260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0435414725808304E-2"/>
                  <c:y val="8.746276368641960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2050246306069201E-2"/>
                  <c:y val="-4.77075131256704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70191452542258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6.8758381041860397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70191452542258E-2"/>
                  <c:y val="2.38556348113834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6.5404313673964695E-2"/>
                  <c:y val="-2.38537565628335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6.3727279990016997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multiLvlStrRef>
              <c:f>dentist!$A$1284:$B$1298</c:f>
              <c:multiLvlStrCache>
                <c:ptCount val="15"/>
                <c:lvl>
                  <c:pt idx="0">
                    <c:v>Very dissatisfied</c:v>
                  </c:pt>
                  <c:pt idx="1">
                    <c:v>Somewhat dissatisfied</c:v>
                  </c:pt>
                  <c:pt idx="2">
                    <c:v>Neither dissatisfied
nor satisfied</c:v>
                  </c:pt>
                  <c:pt idx="3">
                    <c:v>Somewhat satisfied</c:v>
                  </c:pt>
                  <c:pt idx="4">
                    <c:v>Very satisfied</c:v>
                  </c:pt>
                  <c:pt idx="5">
                    <c:v>Very dissatisfied</c:v>
                  </c:pt>
                  <c:pt idx="6">
                    <c:v>Somewhat dissatisfied</c:v>
                  </c:pt>
                  <c:pt idx="7">
                    <c:v>Neither dissatisfied
nor satisfied</c:v>
                  </c:pt>
                  <c:pt idx="8">
                    <c:v>Somewhat satisfied</c:v>
                  </c:pt>
                  <c:pt idx="9">
                    <c:v>Very satisfied</c:v>
                  </c:pt>
                  <c:pt idx="10">
                    <c:v>Very dissatisfied</c:v>
                  </c:pt>
                  <c:pt idx="11">
                    <c:v>Somewhat dissatisfied</c:v>
                  </c:pt>
                  <c:pt idx="12">
                    <c:v>Neither dissatisfied
nor satisfied</c:v>
                  </c:pt>
                  <c:pt idx="13">
                    <c:v>Somewhat satisfied</c:v>
                  </c:pt>
                  <c:pt idx="14">
                    <c:v>Very satisfied</c:v>
                  </c:pt>
                </c:lvl>
                <c:lvl>
                  <c:pt idx="0">
                    <c:v>Job</c:v>
                  </c:pt>
                  <c:pt idx="5">
                    <c:v>Organization</c:v>
                  </c:pt>
                  <c:pt idx="10">
                    <c:v>Pay</c:v>
                  </c:pt>
                </c:lvl>
              </c:multiLvlStrCache>
            </c:multiLvlStrRef>
          </c:cat>
          <c:val>
            <c:numRef>
              <c:f>dentist!$C$1284:$C$1298</c:f>
              <c:numCache>
                <c:formatCode>0%</c:formatCode>
                <c:ptCount val="15"/>
                <c:pt idx="0">
                  <c:v>2.85621E-2</c:v>
                </c:pt>
                <c:pt idx="1">
                  <c:v>4.5783400000000002E-2</c:v>
                </c:pt>
                <c:pt idx="2">
                  <c:v>7.4046899999999999E-2</c:v>
                </c:pt>
                <c:pt idx="3">
                  <c:v>0.43272529999999998</c:v>
                </c:pt>
                <c:pt idx="4">
                  <c:v>0.41888229999999999</c:v>
                </c:pt>
                <c:pt idx="5">
                  <c:v>0.101134</c:v>
                </c:pt>
                <c:pt idx="6">
                  <c:v>9.5826300000000003E-2</c:v>
                </c:pt>
                <c:pt idx="7">
                  <c:v>0.1190652</c:v>
                </c:pt>
                <c:pt idx="8">
                  <c:v>0.2698373</c:v>
                </c:pt>
                <c:pt idx="9">
                  <c:v>0.41413709999999998</c:v>
                </c:pt>
                <c:pt idx="10">
                  <c:v>0.16466919999999999</c:v>
                </c:pt>
                <c:pt idx="11">
                  <c:v>0.13272639999999999</c:v>
                </c:pt>
                <c:pt idx="12">
                  <c:v>0.14540149999999999</c:v>
                </c:pt>
                <c:pt idx="13">
                  <c:v>0.4003582</c:v>
                </c:pt>
                <c:pt idx="14">
                  <c:v>0.1568446</c:v>
                </c:pt>
              </c:numCache>
            </c:numRef>
          </c:val>
        </c:ser>
        <c:dLbls>
          <c:showLegendKey val="0"/>
          <c:showVal val="0"/>
          <c:showCatName val="0"/>
          <c:showSerName val="0"/>
          <c:showPercent val="0"/>
          <c:showBubbleSize val="0"/>
        </c:dLbls>
        <c:gapWidth val="182"/>
        <c:axId val="176778240"/>
        <c:axId val="176800512"/>
      </c:barChart>
      <c:catAx>
        <c:axId val="176778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800512"/>
        <c:crosses val="autoZero"/>
        <c:auto val="1"/>
        <c:lblAlgn val="ctr"/>
        <c:lblOffset val="100"/>
        <c:noMultiLvlLbl val="0"/>
      </c:catAx>
      <c:valAx>
        <c:axId val="176800512"/>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778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all" baseline="0">
                <a:solidFill>
                  <a:schemeClr val="tx1"/>
                </a:solidFill>
                <a:latin typeface="+mn-lt"/>
                <a:ea typeface="+mn-ea"/>
                <a:cs typeface="+mn-cs"/>
              </a:defRPr>
            </a:pPr>
            <a:r>
              <a:rPr lang="en-US" b="0" dirty="0"/>
              <a:t>Proportion of </a:t>
            </a:r>
            <a:r>
              <a:rPr lang="en-US" b="0" dirty="0" smtClean="0"/>
              <a:t>Dentists </a:t>
            </a:r>
            <a:r>
              <a:rPr lang="en-US" b="0" dirty="0"/>
              <a:t>by Gender </a:t>
            </a:r>
          </a:p>
        </c:rich>
      </c:tx>
      <c:overlay val="0"/>
      <c:spPr>
        <a:noFill/>
        <a:ln>
          <a:noFill/>
        </a:ln>
        <a:effectLst/>
      </c:spPr>
    </c:title>
    <c:autoTitleDeleted val="0"/>
    <c:plotArea>
      <c:layout/>
      <c:pieChart>
        <c:varyColors val="1"/>
        <c:ser>
          <c:idx val="0"/>
          <c:order val="0"/>
          <c:tx>
            <c:strRef>
              <c:f>MCH!$B$1377</c:f>
              <c:strCache>
                <c:ptCount val="1"/>
                <c:pt idx="0">
                  <c:v>Gender</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Lbls>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MCH!$A$1378:$A$1379</c:f>
              <c:strCache>
                <c:ptCount val="2"/>
                <c:pt idx="0">
                  <c:v>Male</c:v>
                </c:pt>
                <c:pt idx="1">
                  <c:v>Female</c:v>
                </c:pt>
              </c:strCache>
            </c:strRef>
          </c:cat>
          <c:val>
            <c:numRef>
              <c:f>MCH!$B$1378:$B$1379</c:f>
              <c:numCache>
                <c:formatCode>0%</c:formatCode>
                <c:ptCount val="2"/>
                <c:pt idx="0">
                  <c:v>0.12</c:v>
                </c:pt>
                <c:pt idx="1">
                  <c:v>0.88</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t>Proportion of Dentists by Supervisory Status</a:t>
            </a:r>
          </a:p>
        </c:rich>
      </c:tx>
      <c:overlay val="0"/>
      <c:spPr>
        <a:noFill/>
        <a:ln>
          <a:noFill/>
        </a:ln>
        <a:effectLst/>
      </c:spPr>
    </c:title>
    <c:autoTitleDeleted val="0"/>
    <c:plotArea>
      <c:layout>
        <c:manualLayout>
          <c:layoutTarget val="inner"/>
          <c:xMode val="edge"/>
          <c:yMode val="edge"/>
          <c:x val="0.19021065415939101"/>
          <c:y val="0.11871200245998401"/>
          <c:w val="0.68620053229049205"/>
          <c:h val="0.73648194654910604"/>
        </c:manualLayout>
      </c:layout>
      <c:barChart>
        <c:barDir val="bar"/>
        <c:grouping val="clustered"/>
        <c:varyColors val="0"/>
        <c:ser>
          <c:idx val="0"/>
          <c:order val="0"/>
          <c:tx>
            <c:strRef>
              <c:f>dentist!$B$1395</c:f>
              <c:strCache>
                <c:ptCount val="1"/>
                <c:pt idx="0">
                  <c:v>Supervisory status</c:v>
                </c:pt>
              </c:strCache>
            </c:strRef>
          </c:tx>
          <c:spPr>
            <a:solidFill>
              <a:schemeClr val="accent1"/>
            </a:solidFill>
            <a:ln>
              <a:noFill/>
            </a:ln>
            <a:effectLst/>
          </c:spPr>
          <c:invertIfNegative val="0"/>
          <c:dLbls>
            <c:dLbl>
              <c:idx val="0"/>
              <c:layout>
                <c:manualLayout>
                  <c:x val="7.1401904441547606E-2"/>
                  <c:y val="2.509784205987279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2036230634969801E-2"/>
                  <c:y val="-2.509784205987279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2036230634969801E-2"/>
                  <c:y val="9.20243578129661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8997851722563503E-2"/>
                  <c:y val="9.20243578129661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4440283353954001E-2"/>
                  <c:y val="2.50978420598745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dentist!$A$1396:$A$1400</c:f>
              <c:strCache>
                <c:ptCount val="5"/>
                <c:pt idx="0">
                  <c:v>Non-Supervisor</c:v>
                </c:pt>
                <c:pt idx="1">
                  <c:v>Team Leader</c:v>
                </c:pt>
                <c:pt idx="2">
                  <c:v>Supervisor</c:v>
                </c:pt>
                <c:pt idx="3">
                  <c:v>Manager</c:v>
                </c:pt>
                <c:pt idx="4">
                  <c:v>Executive</c:v>
                </c:pt>
              </c:strCache>
            </c:strRef>
          </c:cat>
          <c:val>
            <c:numRef>
              <c:f>dentist!$B$1396:$B$1400</c:f>
              <c:numCache>
                <c:formatCode>0%</c:formatCode>
                <c:ptCount val="5"/>
                <c:pt idx="0">
                  <c:v>0.579098</c:v>
                </c:pt>
                <c:pt idx="1">
                  <c:v>0.1973463</c:v>
                </c:pt>
                <c:pt idx="2">
                  <c:v>0.15598899999999999</c:v>
                </c:pt>
                <c:pt idx="3">
                  <c:v>1.4445899999999999E-2</c:v>
                </c:pt>
                <c:pt idx="4">
                  <c:v>5.3120800000000003E-2</c:v>
                </c:pt>
              </c:numCache>
            </c:numRef>
          </c:val>
        </c:ser>
        <c:dLbls>
          <c:showLegendKey val="0"/>
          <c:showVal val="0"/>
          <c:showCatName val="0"/>
          <c:showSerName val="0"/>
          <c:showPercent val="0"/>
          <c:showBubbleSize val="0"/>
        </c:dLbls>
        <c:gapWidth val="182"/>
        <c:axId val="178625152"/>
        <c:axId val="178635136"/>
      </c:barChart>
      <c:catAx>
        <c:axId val="17862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8635136"/>
        <c:crosses val="autoZero"/>
        <c:auto val="1"/>
        <c:lblAlgn val="ctr"/>
        <c:lblOffset val="100"/>
        <c:noMultiLvlLbl val="0"/>
      </c:catAx>
      <c:valAx>
        <c:axId val="178635136"/>
        <c:scaling>
          <c:orientation val="minMax"/>
        </c:scaling>
        <c:delete val="1"/>
        <c:axPos val="t"/>
        <c:numFmt formatCode="0%" sourceLinked="1"/>
        <c:majorTickMark val="none"/>
        <c:minorTickMark val="none"/>
        <c:tickLblPos val="high"/>
        <c:crossAx val="1786251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all" baseline="0">
                <a:solidFill>
                  <a:schemeClr val="tx1"/>
                </a:solidFill>
                <a:latin typeface="+mn-lt"/>
                <a:ea typeface="+mn-ea"/>
                <a:cs typeface="+mn-cs"/>
              </a:defRPr>
            </a:pPr>
            <a:r>
              <a:rPr lang="en-US" b="0" dirty="0">
                <a:solidFill>
                  <a:schemeClr val="tx1"/>
                </a:solidFill>
              </a:rPr>
              <a:t>Proportion of </a:t>
            </a:r>
            <a:r>
              <a:rPr lang="en-US" b="0" dirty="0" smtClean="0">
                <a:solidFill>
                  <a:schemeClr val="tx1"/>
                </a:solidFill>
              </a:rPr>
              <a:t>DENTISTS </a:t>
            </a:r>
            <a:r>
              <a:rPr lang="en-US" b="0" dirty="0">
                <a:solidFill>
                  <a:schemeClr val="tx1"/>
                </a:solidFill>
              </a:rPr>
              <a:t>by Race/Ethnicity</a:t>
            </a:r>
          </a:p>
        </c:rich>
      </c:tx>
      <c:layout>
        <c:manualLayout>
          <c:xMode val="edge"/>
          <c:yMode val="edge"/>
          <c:x val="0.25351201478743102"/>
          <c:y val="1.4032566136711799E-3"/>
        </c:manualLayout>
      </c:layout>
      <c:overlay val="0"/>
      <c:spPr>
        <a:noFill/>
        <a:ln>
          <a:noFill/>
        </a:ln>
        <a:effectLst/>
      </c:spPr>
    </c:title>
    <c:autoTitleDeleted val="0"/>
    <c:plotArea>
      <c:layout>
        <c:manualLayout>
          <c:layoutTarget val="inner"/>
          <c:xMode val="edge"/>
          <c:yMode val="edge"/>
          <c:x val="0.26635805457066802"/>
          <c:y val="0.26216465367599001"/>
          <c:w val="0.46069166760317898"/>
          <c:h val="0.73641832867009904"/>
        </c:manualLayout>
      </c:layout>
      <c:pieChart>
        <c:varyColors val="1"/>
        <c:ser>
          <c:idx val="0"/>
          <c:order val="0"/>
          <c:tx>
            <c:strRef>
              <c:f>MCH!$B$1433</c:f>
              <c:strCache>
                <c:ptCount val="1"/>
                <c:pt idx="0">
                  <c:v>Race/Ethnicity</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dLblPos val="outEnd"/>
              <c:showLegendKey val="0"/>
              <c:showVal val="1"/>
              <c:showCatName val="1"/>
              <c:showSerName val="0"/>
              <c:showPercent val="0"/>
              <c:showBubbleSize val="0"/>
              <c:extLst>
                <c:ext xmlns:c15="http://schemas.microsoft.com/office/drawing/2012/chart" uri="{CE6537A1-D6FC-4f65-9D91-7224C49458BB}"/>
              </c:extLst>
            </c:dLbl>
            <c:dLbl>
              <c:idx val="1"/>
              <c:layout>
                <c:manualLayout>
                  <c:x val="0.121688231669747"/>
                  <c:y val="5.2621296750344701E-3"/>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2"/>
              <c:layout>
                <c:manualLayout>
                  <c:x val="4.1589648798521298E-2"/>
                  <c:y val="7.8931945125517294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dLblPos val="outEnd"/>
              <c:showLegendKey val="0"/>
              <c:showVal val="1"/>
              <c:showCatName val="1"/>
              <c:showSerName val="0"/>
              <c:showPercent val="0"/>
              <c:showBubbleSize val="0"/>
              <c:extLst>
                <c:ext xmlns:c15="http://schemas.microsoft.com/office/drawing/2012/chart" uri="{CE6537A1-D6FC-4f65-9D91-7224C49458BB}"/>
              </c:extLst>
            </c:dLbl>
            <c:dLbl>
              <c:idx val="4"/>
              <c:layout>
                <c:manualLayout>
                  <c:x val="3.8508934072704802E-2"/>
                  <c:y val="0.126291112200828"/>
                </c:manualLayout>
              </c:layout>
              <c:tx>
                <c:rich>
                  <a:bodyPr/>
                  <a:lstStyle/>
                  <a:p>
                    <a:r>
                      <a:rPr lang="en-US" sz="1600" b="0" dirty="0" smtClean="0">
                        <a:solidFill>
                          <a:schemeClr val="tx1"/>
                        </a:solidFill>
                      </a:rPr>
                      <a:t>Native Hawaiian</a:t>
                    </a:r>
                    <a:r>
                      <a:rPr lang="en-US" sz="1600" b="0" baseline="0" dirty="0" smtClean="0">
                        <a:solidFill>
                          <a:schemeClr val="tx1"/>
                        </a:solidFill>
                      </a:rPr>
                      <a:t> or Pacific Islander, 1%</a:t>
                    </a:r>
                    <a:endParaRPr lang="en-US" sz="1600" b="0" dirty="0">
                      <a:solidFill>
                        <a:schemeClr val="tx1"/>
                      </a:solidFill>
                    </a:endParaRPr>
                  </a:p>
                </c:rich>
              </c:tx>
              <c:dLblPos val="bestFit"/>
              <c:showLegendKey val="0"/>
              <c:showVal val="0"/>
              <c:showCatName val="1"/>
              <c:showSerName val="0"/>
              <c:showPercent val="0"/>
              <c:showBubbleSize val="0"/>
              <c:extLst>
                <c:ext xmlns:c15="http://schemas.microsoft.com/office/drawing/2012/chart" uri="{CE6537A1-D6FC-4f65-9D91-7224C49458BB}"/>
              </c:extLst>
            </c:dLbl>
            <c:dLbl>
              <c:idx val="5"/>
              <c:dLblPos val="outEnd"/>
              <c:showLegendKey val="0"/>
              <c:showVal val="1"/>
              <c:showCatName val="1"/>
              <c:showSerName val="0"/>
              <c:showPercent val="0"/>
              <c:showBubbleSize val="0"/>
              <c:extLst>
                <c:ext xmlns:c15="http://schemas.microsoft.com/office/drawing/2012/chart" uri="{CE6537A1-D6FC-4f65-9D91-7224C49458BB}"/>
              </c:extLst>
            </c:dLbl>
            <c:dLbl>
              <c:idx val="6"/>
              <c:layout>
                <c:manualLayout>
                  <c:x val="-0.18638324091189201"/>
                  <c:y val="4.9990231912827698E-2"/>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MCH!$A$1434:$A$1440</c:f>
              <c:strCache>
                <c:ptCount val="7"/>
                <c:pt idx="0">
                  <c:v>American Indian or Alaskan Native</c:v>
                </c:pt>
                <c:pt idx="1">
                  <c:v>Asian</c:v>
                </c:pt>
                <c:pt idx="2">
                  <c:v>Black or African American</c:v>
                </c:pt>
                <c:pt idx="3">
                  <c:v>Hispanic or Latino</c:v>
                </c:pt>
                <c:pt idx="4">
                  <c:v>Native Hawaiian or other Pacific Islander</c:v>
                </c:pt>
                <c:pt idx="5">
                  <c:v>Non-Hispanic White</c:v>
                </c:pt>
                <c:pt idx="6">
                  <c:v>Two or more races</c:v>
                </c:pt>
              </c:strCache>
            </c:strRef>
          </c:cat>
          <c:val>
            <c:numRef>
              <c:f>MCH!$B$1434:$B$1440</c:f>
              <c:numCache>
                <c:formatCode>0%</c:formatCode>
                <c:ptCount val="7"/>
                <c:pt idx="0">
                  <c:v>0.02</c:v>
                </c:pt>
                <c:pt idx="1">
                  <c:v>0.12</c:v>
                </c:pt>
                <c:pt idx="2">
                  <c:v>7.0000000000000007E-2</c:v>
                </c:pt>
                <c:pt idx="3">
                  <c:v>0.13</c:v>
                </c:pt>
                <c:pt idx="4">
                  <c:v>0.01</c:v>
                </c:pt>
                <c:pt idx="5">
                  <c:v>0.64</c:v>
                </c:pt>
                <c:pt idx="6">
                  <c:v>0.03</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0" i="0" baseline="0" dirty="0">
                <a:solidFill>
                  <a:schemeClr val="tx1"/>
                </a:solidFill>
                <a:effectLst/>
              </a:rPr>
              <a:t>Proportion of the Dentists by Age </a:t>
            </a:r>
            <a:endParaRPr lang="en-US" sz="2400" b="0" dirty="0">
              <a:solidFill>
                <a:schemeClr val="tx1"/>
              </a:solidFill>
              <a:effectLst/>
            </a:endParaRPr>
          </a:p>
        </c:rich>
      </c:tx>
      <c:layout>
        <c:manualLayout>
          <c:xMode val="edge"/>
          <c:yMode val="edge"/>
          <c:x val="0.26583261962564803"/>
          <c:y val="2.2128249759986898E-3"/>
        </c:manualLayout>
      </c:layout>
      <c:overlay val="0"/>
      <c:spPr>
        <a:noFill/>
        <a:ln>
          <a:noFill/>
        </a:ln>
        <a:effectLst/>
      </c:spPr>
    </c:title>
    <c:autoTitleDeleted val="0"/>
    <c:plotArea>
      <c:layout/>
      <c:barChart>
        <c:barDir val="bar"/>
        <c:grouping val="clustered"/>
        <c:varyColors val="0"/>
        <c:ser>
          <c:idx val="0"/>
          <c:order val="0"/>
          <c:tx>
            <c:strRef>
              <c:f>dentist!$B$1465</c:f>
              <c:strCache>
                <c:ptCount val="1"/>
                <c:pt idx="0">
                  <c:v>Age</c:v>
                </c:pt>
              </c:strCache>
            </c:strRef>
          </c:tx>
          <c:spPr>
            <a:solidFill>
              <a:schemeClr val="accent1"/>
            </a:solidFill>
            <a:ln>
              <a:noFill/>
            </a:ln>
            <a:effectLst/>
          </c:spPr>
          <c:invertIfNegative val="0"/>
          <c:dLbls>
            <c:dLbl>
              <c:idx val="2"/>
              <c:layout>
                <c:manualLayout>
                  <c:x val="0.21494870542257"/>
                  <c:y val="4.2784422208636999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338381371112198E-2"/>
                  <c:y val="2.333722715887269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20029311187103099"/>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4329913694838001"/>
                  <c:y val="-4.6674454317745398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19052271617000499"/>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15469793193291001"/>
                  <c:y val="-8.5568844417273997E-1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19540791402051799"/>
                  <c:y val="8.5568844417273997E-17"/>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26542908321120301"/>
                  <c:y val="-2.3337227158872699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7912392118547501E-2"/>
                  <c:y val="2.33372271588726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dentist!$C$1466:$C$1477</c:f>
                <c:numCache>
                  <c:formatCode>General</c:formatCode>
                  <c:ptCount val="12"/>
                  <c:pt idx="0">
                    <c:v>1.7482000000000001E-3</c:v>
                  </c:pt>
                  <c:pt idx="1">
                    <c:v>1.7482000000000001E-3</c:v>
                  </c:pt>
                  <c:pt idx="2">
                    <c:v>8.8111900000000007E-2</c:v>
                  </c:pt>
                  <c:pt idx="3">
                    <c:v>1.49438E-2</c:v>
                  </c:pt>
                  <c:pt idx="4">
                    <c:v>8.18353E-2</c:v>
                  </c:pt>
                  <c:pt idx="5">
                    <c:v>5.8921300000000003E-2</c:v>
                  </c:pt>
                  <c:pt idx="6">
                    <c:v>7.82109E-2</c:v>
                  </c:pt>
                  <c:pt idx="7">
                    <c:v>6.40265E-2</c:v>
                  </c:pt>
                  <c:pt idx="8">
                    <c:v>8.06751E-2</c:v>
                  </c:pt>
                  <c:pt idx="9">
                    <c:v>0.1098988</c:v>
                  </c:pt>
                  <c:pt idx="10">
                    <c:v>1.7482000000000001E-3</c:v>
                  </c:pt>
                  <c:pt idx="11">
                    <c:v>6.6343000000000001E-3</c:v>
                  </c:pt>
                </c:numCache>
              </c:numRef>
            </c:plus>
            <c:minus>
              <c:numRef>
                <c:f>dentist!$C$1466:$C$1477</c:f>
                <c:numCache>
                  <c:formatCode>General</c:formatCode>
                  <c:ptCount val="12"/>
                  <c:pt idx="0">
                    <c:v>1.7482000000000001E-3</c:v>
                  </c:pt>
                  <c:pt idx="1">
                    <c:v>1.7482000000000001E-3</c:v>
                  </c:pt>
                  <c:pt idx="2">
                    <c:v>8.8111900000000007E-2</c:v>
                  </c:pt>
                  <c:pt idx="3">
                    <c:v>1.49438E-2</c:v>
                  </c:pt>
                  <c:pt idx="4">
                    <c:v>8.18353E-2</c:v>
                  </c:pt>
                  <c:pt idx="5">
                    <c:v>5.8921300000000003E-2</c:v>
                  </c:pt>
                  <c:pt idx="6">
                    <c:v>7.82109E-2</c:v>
                  </c:pt>
                  <c:pt idx="7">
                    <c:v>6.40265E-2</c:v>
                  </c:pt>
                  <c:pt idx="8">
                    <c:v>8.06751E-2</c:v>
                  </c:pt>
                  <c:pt idx="9">
                    <c:v>0.1098988</c:v>
                  </c:pt>
                  <c:pt idx="10">
                    <c:v>1.7482000000000001E-3</c:v>
                  </c:pt>
                  <c:pt idx="11">
                    <c:v>6.6343000000000001E-3</c:v>
                  </c:pt>
                </c:numCache>
              </c:numRef>
            </c:minus>
            <c:spPr>
              <a:noFill/>
              <a:ln w="9525" cap="flat" cmpd="sng" algn="ctr">
                <a:solidFill>
                  <a:schemeClr val="tx1">
                    <a:lumMod val="65000"/>
                    <a:lumOff val="35000"/>
                  </a:schemeClr>
                </a:solidFill>
                <a:round/>
              </a:ln>
              <a:effectLst/>
            </c:spPr>
          </c:errBars>
          <c:cat>
            <c:strRef>
              <c:f>dentist!$A$1466:$A$1477</c:f>
              <c:strCache>
                <c:ptCount val="12"/>
                <c:pt idx="0">
                  <c:v>20 or below</c:v>
                </c:pt>
                <c:pt idx="1">
                  <c:v>21 to 25</c:v>
                </c:pt>
                <c:pt idx="2">
                  <c:v>26 to 30</c:v>
                </c:pt>
                <c:pt idx="3">
                  <c:v>31 to 35</c:v>
                </c:pt>
                <c:pt idx="4">
                  <c:v>36 to 40</c:v>
                </c:pt>
                <c:pt idx="5">
                  <c:v>41 to 45</c:v>
                </c:pt>
                <c:pt idx="6">
                  <c:v>46 to 50</c:v>
                </c:pt>
                <c:pt idx="7">
                  <c:v>51 to 55</c:v>
                </c:pt>
                <c:pt idx="8">
                  <c:v>56 to 60</c:v>
                </c:pt>
                <c:pt idx="9">
                  <c:v>61 to 65</c:v>
                </c:pt>
                <c:pt idx="10">
                  <c:v>66 to 70</c:v>
                </c:pt>
                <c:pt idx="11">
                  <c:v>71 to 75</c:v>
                </c:pt>
              </c:strCache>
            </c:strRef>
          </c:cat>
          <c:val>
            <c:numRef>
              <c:f>dentist!$B$1466:$B$1477</c:f>
              <c:numCache>
                <c:formatCode>0%</c:formatCode>
                <c:ptCount val="12"/>
                <c:pt idx="0">
                  <c:v>5.3413000000000002E-3</c:v>
                </c:pt>
                <c:pt idx="1">
                  <c:v>5.3413000000000002E-3</c:v>
                </c:pt>
                <c:pt idx="2">
                  <c:v>9.0023900000000004E-2</c:v>
                </c:pt>
                <c:pt idx="3">
                  <c:v>1.2077600000000001E-2</c:v>
                </c:pt>
                <c:pt idx="4">
                  <c:v>6.6733399999999998E-2</c:v>
                </c:pt>
                <c:pt idx="5">
                  <c:v>0.18863769999999999</c:v>
                </c:pt>
                <c:pt idx="6">
                  <c:v>9.8540100000000005E-2</c:v>
                </c:pt>
                <c:pt idx="7">
                  <c:v>0.1764252</c:v>
                </c:pt>
                <c:pt idx="8">
                  <c:v>0.10656499999999999</c:v>
                </c:pt>
                <c:pt idx="9">
                  <c:v>0.21936169999999999</c:v>
                </c:pt>
                <c:pt idx="10">
                  <c:v>5.3413000000000002E-3</c:v>
                </c:pt>
                <c:pt idx="11">
                  <c:v>2.0270199999999999E-2</c:v>
                </c:pt>
              </c:numCache>
            </c:numRef>
          </c:val>
        </c:ser>
        <c:dLbls>
          <c:showLegendKey val="0"/>
          <c:showVal val="0"/>
          <c:showCatName val="0"/>
          <c:showSerName val="0"/>
          <c:showPercent val="0"/>
          <c:showBubbleSize val="0"/>
        </c:dLbls>
        <c:gapWidth val="0"/>
        <c:axId val="179877760"/>
        <c:axId val="179879296"/>
      </c:barChart>
      <c:catAx>
        <c:axId val="179877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9879296"/>
        <c:crosses val="autoZero"/>
        <c:auto val="1"/>
        <c:lblAlgn val="ctr"/>
        <c:lblOffset val="100"/>
        <c:noMultiLvlLbl val="0"/>
      </c:catAx>
      <c:valAx>
        <c:axId val="179879296"/>
        <c:scaling>
          <c:orientation val="minMax"/>
          <c:min val="0"/>
        </c:scaling>
        <c:delete val="1"/>
        <c:axPos val="t"/>
        <c:numFmt formatCode="0%" sourceLinked="1"/>
        <c:majorTickMark val="none"/>
        <c:minorTickMark val="none"/>
        <c:tickLblPos val="high"/>
        <c:crossAx val="17987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B1EF688A-28A7-4039-B36B-30EF3B08250B}" type="datetimeFigureOut">
              <a:rPr lang="en-US" smtClean="0"/>
              <a:t>12/13/2017</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B0E1E4CB-BEBB-4DDA-9263-5EEA707F0C1C}" type="slidenum">
              <a:rPr lang="en-US" smtClean="0"/>
              <a:t>‹#›</a:t>
            </a:fld>
            <a:endParaRPr lang="en-US"/>
          </a:p>
        </p:txBody>
      </p:sp>
    </p:spTree>
    <p:extLst>
      <p:ext uri="{BB962C8B-B14F-4D97-AF65-F5344CB8AC3E}">
        <p14:creationId xmlns:p14="http://schemas.microsoft.com/office/powerpoint/2010/main" val="229849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533400"/>
            <a:ext cx="2560637" cy="191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1796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59909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a:t>
            </a:r>
            <a:r>
              <a:rPr lang="en-US" baseline="0" dirty="0" smtClean="0"/>
              <a:t> females represented the majority of the state health agency workforce (72% female, 28% male). Among dentists, 88% were female and only 12% were male.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6812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see the distribution of the workforce by different categories of supervisory status:</a:t>
            </a:r>
          </a:p>
          <a:p>
            <a:r>
              <a:rPr lang="en-US" baseline="0" dirty="0" smtClean="0"/>
              <a:t>Non-supervisors were defined as not supervising other employees</a:t>
            </a:r>
          </a:p>
          <a:p>
            <a:r>
              <a:rPr lang="en-US" baseline="0" dirty="0" smtClean="0"/>
              <a:t>Team leaders provide employees with day-to-day guidance on work projects, but do not have official supervisory responsibility</a:t>
            </a:r>
          </a:p>
          <a:p>
            <a:r>
              <a:rPr lang="en-US" baseline="0" dirty="0" smtClean="0"/>
              <a:t>Supervisors obviously do have that supervisory responsibility, but workers in this category do not supervise other supervisors – so they are not very high up in the hierarchy</a:t>
            </a:r>
          </a:p>
          <a:p>
            <a:r>
              <a:rPr lang="en-US" baseline="0" dirty="0" smtClean="0"/>
              <a:t>Managers supervise one or more supervisors and Executives are those who are a member of the senior executive service</a:t>
            </a:r>
          </a:p>
          <a:p>
            <a:endParaRPr lang="en-US" baseline="0" dirty="0" smtClean="0"/>
          </a:p>
          <a:p>
            <a:r>
              <a:rPr lang="en-US" baseline="0" dirty="0" smtClean="0"/>
              <a:t>This distribution is similar to the national sample except in the category of manager (dentist: 1%, national estimate: 13%).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8018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533400"/>
            <a:ext cx="2560637" cy="1919288"/>
          </a:xfrm>
        </p:spPr>
      </p:sp>
      <p:sp>
        <p:nvSpPr>
          <p:cNvPr id="3" name="Notes Placeholder 2"/>
          <p:cNvSpPr>
            <a:spLocks noGrp="1"/>
          </p:cNvSpPr>
          <p:nvPr>
            <p:ph type="body" idx="1"/>
          </p:nvPr>
        </p:nvSpPr>
        <p:spPr/>
        <p:txBody>
          <a:bodyPr/>
          <a:lstStyle/>
          <a:p>
            <a:r>
              <a:rPr lang="en-US" dirty="0" smtClean="0"/>
              <a:t>This distribution is somewhat</a:t>
            </a:r>
            <a:r>
              <a:rPr lang="en-US" baseline="0" dirty="0" smtClean="0"/>
              <a:t> similar to the US population in terms of Non-Hispanic, White Americans.  However, about 17% of the US Population is Hispanic or Latino, and about 12% is Black.  These two populations were under-represented in the public health workforce. </a:t>
            </a:r>
          </a:p>
          <a:p>
            <a:endParaRPr lang="en-US" baseline="0" dirty="0" smtClean="0"/>
          </a:p>
          <a:p>
            <a:r>
              <a:rPr lang="en-US" baseline="0" dirty="0" smtClean="0"/>
              <a:t>U.S. Population: </a:t>
            </a:r>
          </a:p>
          <a:p>
            <a:r>
              <a:rPr lang="en-US" baseline="0" dirty="0" smtClean="0"/>
              <a:t>White: 62%</a:t>
            </a:r>
          </a:p>
          <a:p>
            <a:r>
              <a:rPr lang="en-US" baseline="0" dirty="0" smtClean="0"/>
              <a:t>Black or African-American: 12%</a:t>
            </a:r>
          </a:p>
          <a:p>
            <a:r>
              <a:rPr lang="en-US" baseline="0" dirty="0" smtClean="0"/>
              <a:t>Hispanic or Latino: 17%</a:t>
            </a:r>
          </a:p>
          <a:p>
            <a:r>
              <a:rPr lang="en-US" baseline="0" dirty="0" smtClean="0"/>
              <a:t>Other: 9%</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5531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a:t>
            </a:r>
            <a:r>
              <a:rPr lang="en-US" baseline="0" dirty="0" smtClean="0"/>
              <a:t> </a:t>
            </a:r>
            <a:r>
              <a:rPr lang="en-US" dirty="0" smtClean="0"/>
              <a:t>48% of</a:t>
            </a:r>
            <a:r>
              <a:rPr lang="en-US" baseline="0" dirty="0" smtClean="0"/>
              <a:t> workers were</a:t>
            </a:r>
            <a:r>
              <a:rPr lang="en-US" dirty="0" smtClean="0"/>
              <a:t> over 50.  Among dentists,</a:t>
            </a:r>
            <a:r>
              <a:rPr lang="en-US" baseline="0" dirty="0" smtClean="0"/>
              <a:t> 54% were over 50.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24406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of the dentists</a:t>
            </a:r>
            <a:r>
              <a:rPr lang="en-US" baseline="0" dirty="0" smtClean="0"/>
              <a:t> </a:t>
            </a:r>
            <a:r>
              <a:rPr lang="en-US" dirty="0" smtClean="0"/>
              <a:t>make</a:t>
            </a:r>
            <a:r>
              <a:rPr lang="en-US" baseline="0" dirty="0" smtClean="0"/>
              <a:t> over $55,000. Nationally, the mean salary range was between $55,000 and $65,000.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2549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dentists had a</a:t>
            </a:r>
            <a:r>
              <a:rPr lang="en-US" dirty="0" smtClean="0"/>
              <a:t> higher</a:t>
            </a:r>
            <a:r>
              <a:rPr lang="en-US" baseline="0" dirty="0" smtClean="0"/>
              <a:t> level of</a:t>
            </a:r>
            <a:r>
              <a:rPr lang="en-US" dirty="0" smtClean="0"/>
              <a:t> education compared to the national sample. </a:t>
            </a:r>
          </a:p>
          <a:p>
            <a:r>
              <a:rPr lang="en-US" dirty="0" smtClean="0"/>
              <a:t>Nationally:</a:t>
            </a:r>
          </a:p>
          <a:p>
            <a:r>
              <a:rPr lang="en-US" dirty="0" smtClean="0"/>
              <a:t>Associates:</a:t>
            </a:r>
            <a:r>
              <a:rPr lang="en-US" baseline="0" dirty="0" smtClean="0"/>
              <a:t> 18%</a:t>
            </a:r>
          </a:p>
          <a:p>
            <a:r>
              <a:rPr lang="en-US" baseline="0" dirty="0" smtClean="0"/>
              <a:t>Bachelors: 75%</a:t>
            </a:r>
          </a:p>
          <a:p>
            <a:r>
              <a:rPr lang="en-US" baseline="0" dirty="0" smtClean="0"/>
              <a:t>Masters: 38%</a:t>
            </a:r>
          </a:p>
          <a:p>
            <a:r>
              <a:rPr lang="en-US" baseline="0" dirty="0" smtClean="0"/>
              <a:t>Doctoral: 9%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7491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37%</a:t>
            </a:r>
            <a:r>
              <a:rPr lang="en-US" baseline="0" dirty="0" smtClean="0"/>
              <a:t> of dentists planned to leave or retire before 2020. Nationally, 38% planned to leave or retire before 2020.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78787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32281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6933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533400"/>
            <a:ext cx="2560637" cy="1919288"/>
          </a:xfrm>
        </p:spPr>
      </p:sp>
      <p:sp>
        <p:nvSpPr>
          <p:cNvPr id="3" name="Notes Placeholder 2"/>
          <p:cNvSpPr>
            <a:spLocks noGrp="1"/>
          </p:cNvSpPr>
          <p:nvPr>
            <p:ph type="body" idx="1"/>
          </p:nvPr>
        </p:nvSpPr>
        <p:spPr/>
        <p:txBody>
          <a:bodyPr/>
          <a:lstStyle/>
          <a:p>
            <a:pPr defTabSz="940826">
              <a:defRPr/>
            </a:pPr>
            <a:r>
              <a:rPr lang="en-US" dirty="0" smtClean="0"/>
              <a:t>The</a:t>
            </a:r>
            <a:r>
              <a:rPr lang="en-US" baseline="0" dirty="0" smtClean="0"/>
              <a:t> survey was designed</a:t>
            </a:r>
            <a:r>
              <a:rPr lang="en-US" dirty="0" smtClean="0"/>
              <a:t> to reach a nationally representative sample of individual state health agency workers. 37 states decided to participate in the survey. The main focus was on state health agencies, but ASTHO also conducted a pilot in a number of states to test out the feasibility of a </a:t>
            </a:r>
            <a:r>
              <a:rPr lang="en-US" baseline="0" dirty="0" smtClean="0"/>
              <a:t>local health department survey.  Members of the big city health coalition were invited to participate, and 14 of them agreed.  The results presented here are from the state health agency central office employees who responded that they work in the area of oral health/clinical dental services or responded that they are a public health dentist.  54 individuals responded in those categories and there were 10,246 total responses. The data has been weighted to represent state oral health professionals across the United States. Because there were so few respondents in this category some data points have large confidence intervals. </a:t>
            </a:r>
            <a:endParaRPr lang="en-US" dirty="0" smtClean="0"/>
          </a:p>
          <a:p>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7399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online survey was fielded from September</a:t>
            </a:r>
            <a:r>
              <a:rPr lang="en-US" baseline="0" dirty="0" smtClean="0"/>
              <a:t> to December 2014. ASTHO obtained staffing lists or rosters from each state that participated in PH WINS. 23 states requested that we survey their entire staff.  Staff were randomly sampled in the remaining 14 states.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6528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dirty="0" smtClean="0"/>
              <a:t>The response to this survey was really exciting!</a:t>
            </a:r>
            <a:r>
              <a:rPr lang="en-US" baseline="0" dirty="0" smtClean="0"/>
              <a:t> ASTHO received over 23,000 responses to this survey, which was really a great response. Overall, the response rate was approximately 45%. There were 54 respondents who selected the oral health program area or identified as a public health dentist.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8228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5838" y="520700"/>
            <a:ext cx="2500312" cy="1874838"/>
          </a:xfrm>
        </p:spPr>
      </p:sp>
      <p:sp>
        <p:nvSpPr>
          <p:cNvPr id="3" name="Notes Placeholder 2"/>
          <p:cNvSpPr>
            <a:spLocks noGrp="1"/>
          </p:cNvSpPr>
          <p:nvPr>
            <p:ph type="body" idx="1"/>
          </p:nvPr>
        </p:nvSpPr>
        <p:spPr/>
        <p:txBody>
          <a:bodyPr/>
          <a:lstStyle/>
          <a:p>
            <a:r>
              <a:rPr lang="en-US" dirty="0" smtClean="0"/>
              <a:t>PH</a:t>
            </a:r>
            <a:r>
              <a:rPr lang="en-US" baseline="0" dirty="0" smtClean="0"/>
              <a:t> WINS</a:t>
            </a:r>
            <a:r>
              <a:rPr lang="en-US" dirty="0" smtClean="0"/>
              <a:t> asked respondents to how important a number of different</a:t>
            </a:r>
            <a:r>
              <a:rPr lang="en-US" baseline="0" dirty="0" smtClean="0"/>
              <a:t> competencies were to their current jobs – so not just generally in the health department, but for the respondent’s specific position. The orange bar represents people who both need and would be very receptive to training. These are individuals who indicated that the skill was of high importance and that they have a low skill level. The blue bar represents individuals who thought the skill was not important or somewhat unimportant and have a low skill level. The grey bar represents individuals who thought the skill was not important and have a high skill level. The yellow bar represents those who think the skill is important and have a high skill level. </a:t>
            </a:r>
          </a:p>
          <a:p>
            <a:endParaRPr lang="en-US" baseline="0" dirty="0" smtClean="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2272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5838" y="520700"/>
            <a:ext cx="2500312" cy="1874838"/>
          </a:xfrm>
        </p:spPr>
      </p:sp>
      <p:sp>
        <p:nvSpPr>
          <p:cNvPr id="3" name="Notes Placeholder 2"/>
          <p:cNvSpPr>
            <a:spLocks noGrp="1"/>
          </p:cNvSpPr>
          <p:nvPr>
            <p:ph type="body" idx="1"/>
          </p:nvPr>
        </p:nvSpPr>
        <p:spPr/>
        <p:txBody>
          <a:bodyPr/>
          <a:lstStyle/>
          <a:p>
            <a:r>
              <a:rPr lang="en-US" dirty="0" smtClean="0"/>
              <a:t>Top</a:t>
            </a:r>
            <a:r>
              <a:rPr lang="en-US" baseline="0" dirty="0" smtClean="0"/>
              <a:t> training needs of dentists were similar to the national sample. Both identified policy development </a:t>
            </a:r>
            <a:r>
              <a:rPr lang="en-US" baseline="0" smtClean="0"/>
              <a:t>and financial </a:t>
            </a:r>
            <a:r>
              <a:rPr lang="en-US" baseline="0" dirty="0" smtClean="0"/>
              <a:t>management as top training opportunities. Dentists also identified change management and collaborating with external partners as top training needs.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0143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t>
            </a:r>
            <a:r>
              <a:rPr lang="en-US" baseline="0" dirty="0" smtClean="0"/>
              <a:t> WINS</a:t>
            </a:r>
            <a:r>
              <a:rPr lang="en-US" dirty="0" smtClean="0"/>
              <a:t> asked people about 8 different national trends</a:t>
            </a:r>
            <a:r>
              <a:rPr lang="en-US" baseline="0" dirty="0" smtClean="0"/>
              <a:t> – first, how much they had heard about it.  If they had heard even a little bit about it, there was a follow up question about how important they think the trend is to public health.  We also asked how much it would impact their particular job, and how much emphasis they think the field should place on the trend in the future.</a:t>
            </a:r>
          </a:p>
          <a:p>
            <a:endParaRPr lang="en-US" baseline="0" dirty="0" smtClean="0"/>
          </a:p>
          <a:p>
            <a:r>
              <a:rPr lang="en-US" baseline="0" dirty="0" smtClean="0"/>
              <a:t>The ACA was the trend people were most likely to have heard of – with 94% recognition. 86% of those respondents thought it was important to public health, but only 57% thought it would have an impact on their day-to-day work.  34% thought there should be more emphasis on this in the future.</a:t>
            </a:r>
          </a:p>
          <a:p>
            <a:endParaRPr lang="en-US" baseline="0" dirty="0" smtClean="0"/>
          </a:p>
          <a:p>
            <a:r>
              <a:rPr lang="en-US" baseline="0" dirty="0" smtClean="0"/>
              <a:t>Health in all policies, on the other hand, was much less likely to be recognized –71% had heard about this.  91% of those who had heard about it tended to think it was important, though, but only 56% thought there should be more emphasis on this concept.</a:t>
            </a:r>
          </a:p>
          <a:p>
            <a:r>
              <a:rPr lang="en-US" baseline="0" dirty="0" smtClean="0"/>
              <a:t>  </a:t>
            </a:r>
          </a:p>
          <a:p>
            <a:r>
              <a:rPr lang="en-US" baseline="0" dirty="0" smtClean="0"/>
              <a:t>82% had heard about evidence based public health practices, and 93% of them thought it was important.  74% thought it would have an impact on their job and 36% think more emphasis should be placed on it in the future.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Compared to national estimates, </a:t>
            </a:r>
            <a:r>
              <a:rPr lang="en-US" sz="1600" kern="1200" dirty="0" smtClean="0">
                <a:solidFill>
                  <a:schemeClr val="tx1"/>
                </a:solidFill>
                <a:effectLst/>
                <a:latin typeface="+mn-lt"/>
                <a:ea typeface="+mn-ea"/>
                <a:cs typeface="+mn-cs"/>
              </a:rPr>
              <a:t>dentists </a:t>
            </a:r>
            <a:r>
              <a:rPr lang="en-US" baseline="0" dirty="0" smtClean="0"/>
              <a:t>were more likely to have heard about each trend and think that it impacts their work. This finding is most likely due to the fact that in the overall sample workers at every level were surveyed. Administrative assistants may not be as familiar with evidence based public health practice (for example) as </a:t>
            </a:r>
            <a:r>
              <a:rPr lang="en-US" sz="1600" kern="1200" dirty="0" smtClean="0">
                <a:solidFill>
                  <a:schemeClr val="tx1"/>
                </a:solidFill>
                <a:effectLst/>
                <a:latin typeface="+mn-lt"/>
                <a:ea typeface="+mn-ea"/>
                <a:cs typeface="+mn-cs"/>
              </a:rPr>
              <a:t>dentists.</a:t>
            </a:r>
            <a:r>
              <a:rPr lang="en-US" sz="1600" kern="1200" baseline="0" dirty="0" smtClean="0">
                <a:solidFill>
                  <a:schemeClr val="tx1"/>
                </a:solidFill>
                <a:effectLst/>
                <a:latin typeface="+mn-lt"/>
                <a:ea typeface="+mn-ea"/>
                <a:cs typeface="+mn-cs"/>
              </a:rPr>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5783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estimates are similar to the national results. There were some differences among dentists  compared to overall national estimates. The largest difference was whether the health department required continuing education (Dentists: 61%, National Estimate: 30%). The next largest difference was whether the health department provides recognition of achievement (Dentists: 43% National Estimate: 57%).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3035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Dentists showed higher levels of satisfaction compared to national estimates.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Nationally, 79% of workers were somewhat/very satisfied with their job, 65% were somewhat/very satisfied with their organization, and 48% were somewhat/very satisfied with their pay. 85% of </a:t>
            </a:r>
            <a:r>
              <a:rPr lang="en-US" sz="1600" kern="1200" baseline="0" dirty="0" smtClean="0">
                <a:solidFill>
                  <a:schemeClr val="tx1"/>
                </a:solidFill>
                <a:effectLst/>
                <a:latin typeface="+mn-lt"/>
                <a:ea typeface="+mn-ea"/>
                <a:cs typeface="+mn-cs"/>
              </a:rPr>
              <a:t>dentists </a:t>
            </a:r>
            <a:r>
              <a:rPr lang="en-US" baseline="0" dirty="0" smtClean="0"/>
              <a:t>were somewhat/very satisfied with their jobs, 68% were somewhat/very satisfied with their organization, and 56% were somewhat/very satisfied with their pay. </a:t>
            </a:r>
            <a:endParaRPr lang="en-US" dirty="0"/>
          </a:p>
        </p:txBody>
      </p:sp>
      <p:sp>
        <p:nvSpPr>
          <p:cNvPr id="4" name="Slide Number Placeholder 3"/>
          <p:cNvSpPr>
            <a:spLocks noGrp="1"/>
          </p:cNvSpPr>
          <p:nvPr>
            <p:ph type="sldNum" sz="quarter" idx="10"/>
          </p:nvPr>
        </p:nvSpPr>
        <p:spPr/>
        <p:txBody>
          <a:bodyPr/>
          <a:lstStyle/>
          <a:p>
            <a:fld id="{E87FC844-4688-412F-8EF3-FC6C0C0EB94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96396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g"/><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STHO Template">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507772147"/>
              </p:ext>
            </p:extLst>
          </p:nvPr>
        </p:nvGraphicFramePr>
        <p:xfrm>
          <a:off x="-20475" y="4244107"/>
          <a:ext cx="9167208" cy="2402358"/>
        </p:xfrm>
        <a:graphic>
          <a:graphicData uri="http://schemas.openxmlformats.org/presentationml/2006/ole">
            <mc:AlternateContent xmlns:mc="http://schemas.openxmlformats.org/markup-compatibility/2006">
              <mc:Choice xmlns:v="urn:schemas-microsoft-com:vml" Requires="v">
                <p:oleObj spid="_x0000_s1143" r:id="rId3" imgW="7305840" imgH="1914120" progId="">
                  <p:embed/>
                </p:oleObj>
              </mc:Choice>
              <mc:Fallback>
                <p:oleObj r:id="rId3" imgW="7305840" imgH="1914120" progId="">
                  <p:embed/>
                  <p:pic>
                    <p:nvPicPr>
                      <p:cNvPr id="0" name=""/>
                      <p:cNvPicPr/>
                      <p:nvPr/>
                    </p:nvPicPr>
                    <p:blipFill>
                      <a:blip r:embed="rId4"/>
                      <a:stretch>
                        <a:fillRect/>
                      </a:stretch>
                    </p:blipFill>
                    <p:spPr>
                      <a:xfrm>
                        <a:off x="-20475" y="4244107"/>
                        <a:ext cx="9167208" cy="2402358"/>
                      </a:xfrm>
                      <a:prstGeom prst="rect">
                        <a:avLst/>
                      </a:prstGeom>
                    </p:spPr>
                  </p:pic>
                </p:oleObj>
              </mc:Fallback>
            </mc:AlternateContent>
          </a:graphicData>
        </a:graphic>
      </p:graphicFrame>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8854" t="13369" r="13534" b="17981"/>
          <a:stretch/>
        </p:blipFill>
        <p:spPr>
          <a:xfrm>
            <a:off x="5701638" y="4904072"/>
            <a:ext cx="2166055" cy="823842"/>
          </a:xfrm>
          <a:prstGeom prst="rect">
            <a:avLst/>
          </a:prstGeom>
        </p:spPr>
      </p:pic>
      <p:cxnSp>
        <p:nvCxnSpPr>
          <p:cNvPr id="11" name="Straight Connector 10"/>
          <p:cNvCxnSpPr/>
          <p:nvPr/>
        </p:nvCxnSpPr>
        <p:spPr>
          <a:xfrm flipV="1">
            <a:off x="381001" y="2172268"/>
            <a:ext cx="8312151" cy="50232"/>
          </a:xfrm>
          <a:prstGeom prst="line">
            <a:avLst/>
          </a:prstGeom>
          <a:ln w="38100">
            <a:solidFill>
              <a:srgbClr val="006794"/>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0" hasCustomPrompt="1"/>
          </p:nvPr>
        </p:nvSpPr>
        <p:spPr>
          <a:xfrm>
            <a:off x="1879601" y="2451102"/>
            <a:ext cx="6813551" cy="1651000"/>
          </a:xfrm>
          <a:prstGeom prst="rect">
            <a:avLst/>
          </a:prstGeom>
        </p:spPr>
        <p:txBody>
          <a:bodyPr/>
          <a:lstStyle>
            <a:lvl1pPr marL="0" indent="0" algn="r">
              <a:buNone/>
              <a:defRPr sz="2400">
                <a:solidFill>
                  <a:schemeClr val="accent1"/>
                </a:solidFill>
                <a:effectLst>
                  <a:outerShdw blurRad="38100" dist="38100" dir="2700000" algn="tl">
                    <a:srgbClr val="000000">
                      <a:alpha val="43137"/>
                    </a:srgbClr>
                  </a:outerShdw>
                </a:effectLst>
                <a:latin typeface="+mn-lt"/>
              </a:defRPr>
            </a:lvl1pPr>
            <a:lvl2pPr marL="257175" indent="0" algn="r">
              <a:buNone/>
              <a:defRPr sz="2400" baseline="0">
                <a:solidFill>
                  <a:schemeClr val="accent1"/>
                </a:solidFill>
                <a:effectLst>
                  <a:outerShdw blurRad="38100" dist="38100" dir="2700000" algn="tl">
                    <a:srgbClr val="000000">
                      <a:alpha val="43137"/>
                    </a:srgbClr>
                  </a:outerShdw>
                </a:effectLst>
                <a:latin typeface="+mn-lt"/>
              </a:defRPr>
            </a:lvl2pPr>
            <a:lvl3pPr marL="514350" indent="0" algn="r">
              <a:buNone/>
              <a:defRPr sz="2400" baseline="0">
                <a:solidFill>
                  <a:schemeClr val="accent1"/>
                </a:solidFill>
                <a:effectLst>
                  <a:outerShdw blurRad="38100" dist="38100" dir="2700000" algn="tl">
                    <a:srgbClr val="000000">
                      <a:alpha val="43137"/>
                    </a:srgbClr>
                  </a:outerShdw>
                </a:effectLst>
                <a:latin typeface="+mn-lt"/>
              </a:defRPr>
            </a:lvl3pPr>
            <a:lvl4pPr marL="771525" indent="0" algn="r">
              <a:buNone/>
              <a:defRPr sz="2400">
                <a:solidFill>
                  <a:schemeClr val="accent1"/>
                </a:solidFill>
                <a:effectLst>
                  <a:outerShdw blurRad="38100" dist="38100" dir="2700000" algn="tl">
                    <a:srgbClr val="000000">
                      <a:alpha val="43137"/>
                    </a:srgbClr>
                  </a:outerShdw>
                </a:effectLst>
                <a:latin typeface="+mn-lt"/>
              </a:defRPr>
            </a:lvl4pPr>
            <a:lvl5pPr marL="1028700" indent="0" algn="r">
              <a:buNone/>
              <a:defRPr sz="2400">
                <a:solidFill>
                  <a:schemeClr val="accent1"/>
                </a:solidFill>
                <a:effectLst>
                  <a:outerShdw blurRad="38100" dist="38100" dir="2700000" algn="tl">
                    <a:srgbClr val="000000">
                      <a:alpha val="43137"/>
                    </a:srgbClr>
                  </a:outerShdw>
                </a:effectLst>
                <a:latin typeface="+mn-lt"/>
              </a:defRPr>
            </a:lvl5pPr>
          </a:lstStyle>
          <a:p>
            <a:pPr lvl="0"/>
            <a:r>
              <a:rPr lang="en-US" dirty="0" smtClean="0"/>
              <a:t>Name</a:t>
            </a:r>
          </a:p>
          <a:p>
            <a:pPr lvl="1"/>
            <a:r>
              <a:rPr lang="en-US" dirty="0" smtClean="0"/>
              <a:t>Title, Org</a:t>
            </a:r>
          </a:p>
          <a:p>
            <a:pPr lvl="2"/>
            <a:r>
              <a:rPr lang="en-US" dirty="0" smtClean="0"/>
              <a:t>Title, Org 2</a:t>
            </a:r>
          </a:p>
          <a:p>
            <a:pPr lvl="3"/>
            <a:r>
              <a:rPr lang="en-US" dirty="0" smtClean="0"/>
              <a:t>Date</a:t>
            </a:r>
          </a:p>
        </p:txBody>
      </p:sp>
      <p:sp>
        <p:nvSpPr>
          <p:cNvPr id="19" name="Title 18"/>
          <p:cNvSpPr>
            <a:spLocks noGrp="1"/>
          </p:cNvSpPr>
          <p:nvPr>
            <p:ph type="title" hasCustomPrompt="1"/>
          </p:nvPr>
        </p:nvSpPr>
        <p:spPr>
          <a:xfrm>
            <a:off x="381001" y="342733"/>
            <a:ext cx="8312151" cy="1549568"/>
          </a:xfrm>
          <a:prstGeom prst="rect">
            <a:avLst/>
          </a:prstGeom>
        </p:spPr>
        <p:txBody>
          <a:bodyPr anchor="b"/>
          <a:lstStyle>
            <a:lvl1pPr algn="r">
              <a:defRPr sz="3600" b="1">
                <a:solidFill>
                  <a:schemeClr val="accent1"/>
                </a:solidFill>
                <a:effectLst>
                  <a:outerShdw blurRad="38100" dist="38100" dir="2700000" algn="tl">
                    <a:srgbClr val="000000">
                      <a:alpha val="43137"/>
                    </a:srgbClr>
                  </a:outerShdw>
                </a:effectLst>
                <a:latin typeface="+mn-lt"/>
              </a:defRPr>
            </a:lvl1pPr>
          </a:lstStyle>
          <a:p>
            <a:r>
              <a:rPr lang="en-US" dirty="0" smtClean="0"/>
              <a:t>Title</a:t>
            </a:r>
            <a:br>
              <a:rPr lang="en-US" dirty="0" smtClean="0"/>
            </a:br>
            <a:r>
              <a:rPr lang="en-US" dirty="0" smtClean="0"/>
              <a:t>Subtitle</a:t>
            </a:r>
            <a:endParaRPr lang="en-US" dirty="0"/>
          </a:p>
        </p:txBody>
      </p:sp>
    </p:spTree>
    <p:extLst>
      <p:ext uri="{BB962C8B-B14F-4D97-AF65-F5344CB8AC3E}">
        <p14:creationId xmlns:p14="http://schemas.microsoft.com/office/powerpoint/2010/main" val="410580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sz="4000" baseline="0">
                <a:solidFill>
                  <a:schemeClr val="dk2"/>
                </a:solidFill>
                <a:latin typeface="Arial"/>
                <a:ea typeface="Arial"/>
                <a:cs typeface="Arial"/>
                <a:sym typeface="A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sz="2400">
                <a:solidFill>
                  <a:schemeClr val="dk1"/>
                </a:solidFill>
                <a:latin typeface="Arial"/>
                <a:ea typeface="Arial"/>
                <a:cs typeface="Arial"/>
                <a:sym typeface="Arial"/>
              </a:defRPr>
            </a:lvl1pPr>
            <a:lvl2pPr marL="457200" indent="-82550" algn="l" rtl="0">
              <a:spcBef>
                <a:spcPts val="400"/>
              </a:spcBef>
              <a:buClr>
                <a:schemeClr val="accent1"/>
              </a:buClr>
              <a:buFont typeface="Arial"/>
              <a:buChar char="•"/>
              <a:defRPr sz="2000">
                <a:solidFill>
                  <a:schemeClr val="dk1"/>
                </a:solidFill>
                <a:latin typeface="Arial"/>
                <a:ea typeface="Arial"/>
                <a:cs typeface="Arial"/>
                <a:sym typeface="Arial"/>
              </a:defRPr>
            </a:lvl2pPr>
            <a:lvl3pPr marL="731520" indent="-82550" algn="l" rtl="0">
              <a:spcBef>
                <a:spcPts val="360"/>
              </a:spcBef>
              <a:buClr>
                <a:schemeClr val="accent1"/>
              </a:buClr>
              <a:buFont typeface="Arial"/>
              <a:buChar char="•"/>
              <a:defRPr sz="1800">
                <a:solidFill>
                  <a:schemeClr val="dk1"/>
                </a:solidFill>
                <a:latin typeface="Arial"/>
                <a:ea typeface="Arial"/>
                <a:cs typeface="Arial"/>
                <a:sym typeface="Arial"/>
              </a:defRPr>
            </a:lvl3pPr>
            <a:lvl4pPr marL="1005839" indent="-91439" algn="l" rtl="0">
              <a:spcBef>
                <a:spcPts val="320"/>
              </a:spcBef>
              <a:buClr>
                <a:schemeClr val="accent1"/>
              </a:buClr>
              <a:buFont typeface="Arial"/>
              <a:buChar char="•"/>
              <a:defRPr sz="1600">
                <a:solidFill>
                  <a:schemeClr val="dk1"/>
                </a:solidFill>
                <a:latin typeface="Arial"/>
                <a:ea typeface="Arial"/>
                <a:cs typeface="Arial"/>
                <a:sym typeface="Arial"/>
              </a:defRPr>
            </a:lvl4pPr>
            <a:lvl5pPr marL="1188720" indent="-58419" algn="l" rtl="0">
              <a:spcBef>
                <a:spcPts val="280"/>
              </a:spcBef>
              <a:buClr>
                <a:schemeClr val="accent1"/>
              </a:buClr>
              <a:buFont typeface="Arial"/>
              <a:buChar char="•"/>
              <a:defRPr sz="1400" baseline="0">
                <a:solidFill>
                  <a:schemeClr val="dk1"/>
                </a:solidFill>
                <a:latin typeface="Arial"/>
                <a:ea typeface="Arial"/>
                <a:cs typeface="Arial"/>
                <a:sym typeface="Arial"/>
              </a:defRPr>
            </a:lvl5pPr>
            <a:lvl6pPr marL="1371600"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b="1">
                <a:solidFill>
                  <a:srgbClr val="FFFFFF"/>
                </a:solidFill>
              </a:rPr>
              <a:pPr>
                <a:buSzPct val="25000"/>
              </a:pPr>
              <a:t>‹#›</a:t>
            </a:fld>
            <a:endParaRPr lang="en-US" b="1">
              <a:solidFill>
                <a:srgbClr val="FFFFFF"/>
              </a:solidFill>
            </a:endParaRPr>
          </a:p>
        </p:txBody>
      </p:sp>
    </p:spTree>
    <p:extLst>
      <p:ext uri="{BB962C8B-B14F-4D97-AF65-F5344CB8AC3E}">
        <p14:creationId xmlns:p14="http://schemas.microsoft.com/office/powerpoint/2010/main" val="132772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algn="l" rtl="0">
              <a:spcBef>
                <a:spcPts val="0"/>
              </a:spcBef>
              <a:buClr>
                <a:schemeClr val="dk2"/>
              </a:buClr>
              <a:buFont typeface="Arial"/>
              <a:buNone/>
              <a:defRPr sz="4000" baseline="0">
                <a:solidFill>
                  <a:schemeClr val="dk2"/>
                </a:solidFill>
                <a:latin typeface="Arial"/>
                <a:ea typeface="Arial"/>
                <a:cs typeface="Arial"/>
                <a:sym typeface="A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sz="2400">
                <a:solidFill>
                  <a:schemeClr val="dk1"/>
                </a:solidFill>
                <a:latin typeface="Arial"/>
                <a:ea typeface="Arial"/>
                <a:cs typeface="Arial"/>
                <a:sym typeface="Arial"/>
              </a:defRPr>
            </a:lvl1pPr>
            <a:lvl2pPr marL="457200" indent="-82550" algn="l" rtl="0">
              <a:spcBef>
                <a:spcPts val="400"/>
              </a:spcBef>
              <a:buClr>
                <a:schemeClr val="accent1"/>
              </a:buClr>
              <a:buFont typeface="Arial"/>
              <a:buChar char="•"/>
              <a:defRPr sz="2000">
                <a:solidFill>
                  <a:schemeClr val="dk1"/>
                </a:solidFill>
                <a:latin typeface="Arial"/>
                <a:ea typeface="Arial"/>
                <a:cs typeface="Arial"/>
                <a:sym typeface="Arial"/>
              </a:defRPr>
            </a:lvl2pPr>
            <a:lvl3pPr marL="731520" indent="-82550" algn="l" rtl="0">
              <a:spcBef>
                <a:spcPts val="360"/>
              </a:spcBef>
              <a:buClr>
                <a:schemeClr val="accent1"/>
              </a:buClr>
              <a:buFont typeface="Arial"/>
              <a:buChar char="•"/>
              <a:defRPr sz="1800">
                <a:solidFill>
                  <a:schemeClr val="dk1"/>
                </a:solidFill>
                <a:latin typeface="Arial"/>
                <a:ea typeface="Arial"/>
                <a:cs typeface="Arial"/>
                <a:sym typeface="Arial"/>
              </a:defRPr>
            </a:lvl3pPr>
            <a:lvl4pPr marL="1005839" indent="-91439" algn="l" rtl="0">
              <a:spcBef>
                <a:spcPts val="320"/>
              </a:spcBef>
              <a:buClr>
                <a:schemeClr val="accent1"/>
              </a:buClr>
              <a:buFont typeface="Arial"/>
              <a:buChar char="•"/>
              <a:defRPr sz="1600">
                <a:solidFill>
                  <a:schemeClr val="dk1"/>
                </a:solidFill>
                <a:latin typeface="Arial"/>
                <a:ea typeface="Arial"/>
                <a:cs typeface="Arial"/>
                <a:sym typeface="Arial"/>
              </a:defRPr>
            </a:lvl4pPr>
            <a:lvl5pPr marL="1188720" indent="-58419" algn="l" rtl="0">
              <a:spcBef>
                <a:spcPts val="280"/>
              </a:spcBef>
              <a:buClr>
                <a:schemeClr val="accent1"/>
              </a:buClr>
              <a:buFont typeface="Arial"/>
              <a:buChar char="•"/>
              <a:defRPr sz="1400" baseline="0">
                <a:solidFill>
                  <a:schemeClr val="dk1"/>
                </a:solidFill>
                <a:latin typeface="Arial"/>
                <a:ea typeface="Arial"/>
                <a:cs typeface="Arial"/>
                <a:sym typeface="Arial"/>
              </a:defRPr>
            </a:lvl5pPr>
            <a:lvl6pPr marL="1371600"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b="1">
                <a:solidFill>
                  <a:srgbClr val="FFFFFF"/>
                </a:solidFill>
              </a:rPr>
              <a:pPr>
                <a:buSzPct val="25000"/>
              </a:pPr>
              <a:t>‹#›</a:t>
            </a:fld>
            <a:endParaRPr lang="en-US" b="1">
              <a:solidFill>
                <a:srgbClr val="FFFFFF"/>
              </a:solidFill>
            </a:endParaRPr>
          </a:p>
        </p:txBody>
      </p:sp>
    </p:spTree>
    <p:extLst>
      <p:ext uri="{BB962C8B-B14F-4D97-AF65-F5344CB8AC3E}">
        <p14:creationId xmlns:p14="http://schemas.microsoft.com/office/powerpoint/2010/main" val="138224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427871"/>
            <a:ext cx="7772400" cy="635375"/>
          </a:xfrm>
        </p:spPr>
        <p:txBody>
          <a:bodyPr>
            <a:noAutofit/>
          </a:bodyPr>
          <a:lstStyle>
            <a:lvl1pPr>
              <a:defRPr sz="2800" baseline="0">
                <a:solidFill>
                  <a:schemeClr val="tx2">
                    <a:lumMod val="75000"/>
                  </a:schemeClr>
                </a:solidFill>
                <a:latin typeface="Cambria"/>
              </a:defRPr>
            </a:lvl1pPr>
          </a:lstStyle>
          <a:p>
            <a:r>
              <a:rPr lang="en-US" dirty="0" smtClean="0"/>
              <a:t>Master Title</a:t>
            </a:r>
            <a:endParaRPr lang="en-US" dirty="0"/>
          </a:p>
        </p:txBody>
      </p:sp>
    </p:spTree>
    <p:extLst>
      <p:ext uri="{BB962C8B-B14F-4D97-AF65-F5344CB8AC3E}">
        <p14:creationId xmlns:p14="http://schemas.microsoft.com/office/powerpoint/2010/main" val="277363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18418"/>
            <a:ext cx="8229600" cy="842396"/>
          </a:xfrm>
        </p:spPr>
        <p:txBody>
          <a:bodyPr/>
          <a:lstStyle>
            <a:lvl1pPr>
              <a:defRPr b="0" i="0">
                <a:solidFill>
                  <a:schemeClr val="bg1"/>
                </a:solidFill>
                <a:latin typeface="Calibri"/>
              </a:defRPr>
            </a:lvl1pPr>
          </a:lstStyle>
          <a:p>
            <a:r>
              <a:rPr lang="en-US" dirty="0" smtClean="0"/>
              <a:t>Title</a:t>
            </a:r>
            <a:endParaRPr lang="en-US" dirty="0"/>
          </a:p>
        </p:txBody>
      </p:sp>
      <p:sp>
        <p:nvSpPr>
          <p:cNvPr id="6" name="Text Placeholder 3"/>
          <p:cNvSpPr>
            <a:spLocks noGrp="1"/>
          </p:cNvSpPr>
          <p:nvPr>
            <p:ph type="body" sz="half" idx="2" hasCustomPrompt="1"/>
          </p:nvPr>
        </p:nvSpPr>
        <p:spPr>
          <a:xfrm>
            <a:off x="1792288" y="3660814"/>
            <a:ext cx="5486400" cy="804862"/>
          </a:xfrm>
        </p:spPr>
        <p:txBody>
          <a:bodyPr>
            <a:normAutofit/>
          </a:bodyPr>
          <a:lstStyle>
            <a:lvl1pPr marL="0" indent="0" algn="ctr">
              <a:buNone/>
              <a:defRPr sz="1600" baseline="0">
                <a:solidFill>
                  <a:schemeClr val="bg1"/>
                </a:solidFill>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Body Text</a:t>
            </a:r>
          </a:p>
        </p:txBody>
      </p:sp>
      <p:pic>
        <p:nvPicPr>
          <p:cNvPr id="3" name="Picture 2"/>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476" t="15007" r="13580" b="24390"/>
          <a:stretch/>
        </p:blipFill>
        <p:spPr>
          <a:xfrm>
            <a:off x="6944497" y="412777"/>
            <a:ext cx="2038865" cy="690855"/>
          </a:xfrm>
          <a:prstGeom prst="rect">
            <a:avLst/>
          </a:prstGeom>
        </p:spPr>
      </p:pic>
    </p:spTree>
    <p:extLst>
      <p:ext uri="{BB962C8B-B14F-4D97-AF65-F5344CB8AC3E}">
        <p14:creationId xmlns:p14="http://schemas.microsoft.com/office/powerpoint/2010/main" val="182416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2256"/>
            <a:ext cx="5562600" cy="1122088"/>
          </a:xfrm>
        </p:spPr>
        <p:txBody>
          <a:bodyPr>
            <a:normAutofit/>
          </a:bodyPr>
          <a:lstStyle>
            <a:lvl1pPr algn="l">
              <a:defRPr sz="3600">
                <a:solidFill>
                  <a:schemeClr val="tx2">
                    <a:lumMod val="75000"/>
                  </a:schemeClr>
                </a:solidFill>
                <a:latin typeface="Calibri"/>
              </a:defRPr>
            </a:lvl1pPr>
          </a:lstStyle>
          <a:p>
            <a:r>
              <a:rPr lang="en-US" dirty="0" smtClean="0"/>
              <a:t>Title</a:t>
            </a:r>
            <a:endParaRPr lang="en-US" dirty="0"/>
          </a:p>
        </p:txBody>
      </p:sp>
      <p:sp>
        <p:nvSpPr>
          <p:cNvPr id="7" name="Content Placeholder 2"/>
          <p:cNvSpPr>
            <a:spLocks noGrp="1"/>
          </p:cNvSpPr>
          <p:nvPr>
            <p:ph sz="half" idx="1"/>
          </p:nvPr>
        </p:nvSpPr>
        <p:spPr>
          <a:xfrm>
            <a:off x="457200" y="1504487"/>
            <a:ext cx="8144634" cy="4560294"/>
          </a:xfrm>
        </p:spPr>
        <p:txBody>
          <a:bodyPr/>
          <a:lstStyle>
            <a:lvl1pPr>
              <a:defRPr sz="2400">
                <a:solidFill>
                  <a:schemeClr val="tx2">
                    <a:lumMod val="75000"/>
                  </a:schemeClr>
                </a:solidFill>
                <a:latin typeface="Whitney HTF Medium"/>
              </a:defRPr>
            </a:lvl1pPr>
            <a:lvl2pPr>
              <a:defRPr sz="2000">
                <a:solidFill>
                  <a:schemeClr val="tx1">
                    <a:lumMod val="75000"/>
                    <a:lumOff val="25000"/>
                  </a:schemeClr>
                </a:solidFill>
                <a:latin typeface="Cambria"/>
              </a:defRPr>
            </a:lvl2pPr>
            <a:lvl3pPr>
              <a:defRPr sz="1800" b="0" i="0">
                <a:solidFill>
                  <a:schemeClr val="tx1">
                    <a:lumMod val="75000"/>
                    <a:lumOff val="25000"/>
                  </a:schemeClr>
                </a:solidFill>
                <a:latin typeface="Cambria"/>
              </a:defRPr>
            </a:lvl3pPr>
            <a:lvl4pPr>
              <a:defRPr sz="1400">
                <a:solidFill>
                  <a:schemeClr val="tx1">
                    <a:lumMod val="75000"/>
                    <a:lumOff val="25000"/>
                  </a:schemeClr>
                </a:solidFill>
                <a:latin typeface="Cambria"/>
              </a:defRPr>
            </a:lvl4pPr>
            <a:lvl5pPr>
              <a:defRPr sz="1400">
                <a:solidFill>
                  <a:schemeClr val="tx1">
                    <a:lumMod val="75000"/>
                    <a:lumOff val="25000"/>
                  </a:schemeClr>
                </a:solidFill>
                <a:latin typeface="Cambr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476" t="15007" r="13580" b="24390"/>
          <a:stretch/>
        </p:blipFill>
        <p:spPr>
          <a:xfrm>
            <a:off x="7798645" y="6328236"/>
            <a:ext cx="803189" cy="272155"/>
          </a:xfrm>
          <a:prstGeom prst="rect">
            <a:avLst/>
          </a:prstGeom>
        </p:spPr>
      </p:pic>
    </p:spTree>
    <p:extLst>
      <p:ext uri="{BB962C8B-B14F-4D97-AF65-F5344CB8AC3E}">
        <p14:creationId xmlns:p14="http://schemas.microsoft.com/office/powerpoint/2010/main" val="2047809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29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390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5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19101"/>
            <a:ext cx="7886700" cy="1030291"/>
          </a:xfrm>
          <a:prstGeom prst="rect">
            <a:avLst/>
          </a:prstGeom>
        </p:spPr>
        <p:txBody>
          <a:bodyPr anchor="b">
            <a:normAutofit/>
          </a:bodyPr>
          <a:lstStyle>
            <a:lvl1pPr>
              <a:lnSpc>
                <a:spcPct val="100000"/>
              </a:lnSpc>
              <a:spcBef>
                <a:spcPts val="0"/>
              </a:spcBef>
              <a:defRPr sz="3200" b="1">
                <a:solidFill>
                  <a:srgbClr val="006794"/>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1" y="1701801"/>
            <a:ext cx="7886700" cy="4166737"/>
          </a:xfrm>
          <a:prstGeom prst="rect">
            <a:avLst/>
          </a:prstGeom>
        </p:spPr>
        <p:txBody>
          <a:bodyPr/>
          <a:lstStyle>
            <a:lvl1pPr marL="171450" indent="-171450">
              <a:lnSpc>
                <a:spcPct val="100000"/>
              </a:lnSpc>
              <a:spcBef>
                <a:spcPts val="450"/>
              </a:spcBef>
              <a:buClr>
                <a:srgbClr val="F09732"/>
              </a:buClr>
              <a:buSzPct val="90000"/>
              <a:buFont typeface="Wingdings" panose="05000000000000000000" pitchFamily="2" charset="2"/>
              <a:buChar char=""/>
              <a:defRPr sz="2400"/>
            </a:lvl1pPr>
            <a:lvl2pPr marL="385763" indent="-128588">
              <a:buClr>
                <a:srgbClr val="F09732"/>
              </a:buClr>
              <a:buFont typeface="Wingdings" panose="05000000000000000000" pitchFamily="2" charset="2"/>
              <a:buChar char="§"/>
              <a:defRPr sz="2000"/>
            </a:lvl2pPr>
            <a:lvl3pPr marL="642938" indent="-128588">
              <a:buFont typeface="Calibri" panose="020F0502020204030204" pitchFamily="34" charset="0"/>
              <a:buChar char="̶"/>
              <a:defRPr sz="1600"/>
            </a:lvl3pPr>
            <a:lvl4pPr marL="771525" indent="0">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90661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373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4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44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11D7E-4C68-B44C-955B-286D9B0948DF}"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C1D2C-5A48-6341-B48F-F0D8C1BA39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49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4958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331979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49767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1108072"/>
          </a:xfrm>
          <a:prstGeom prst="rect">
            <a:avLst/>
          </a:prstGeom>
        </p:spPr>
        <p:txBody>
          <a:bodyPr anchor="b">
            <a:normAutofit/>
          </a:bodyPr>
          <a:lstStyle>
            <a:lvl1pPr>
              <a:lnSpc>
                <a:spcPct val="100000"/>
              </a:lnSpc>
              <a:spcBef>
                <a:spcPts val="0"/>
              </a:spcBef>
              <a:defRPr sz="3200" b="1">
                <a:solidFill>
                  <a:srgbClr val="006794"/>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3" y="1825625"/>
            <a:ext cx="3765929" cy="4042912"/>
          </a:xfrm>
          <a:prstGeom prst="rect">
            <a:avLst/>
          </a:prstGeom>
        </p:spPr>
        <p:txBody>
          <a:bodyPr/>
          <a:lstStyle>
            <a:lvl1pPr marL="171450" indent="-171450">
              <a:lnSpc>
                <a:spcPct val="100000"/>
              </a:lnSpc>
              <a:spcBef>
                <a:spcPts val="450"/>
              </a:spcBef>
              <a:buClr>
                <a:srgbClr val="F09732"/>
              </a:buClr>
              <a:buSzPct val="90000"/>
              <a:buFont typeface="Wingdings" panose="05000000000000000000" pitchFamily="2" charset="2"/>
              <a:buChar char=""/>
              <a:defRPr sz="2400"/>
            </a:lvl1pPr>
            <a:lvl2pPr marL="385763" indent="-128588">
              <a:buClr>
                <a:srgbClr val="F09732"/>
              </a:buClr>
              <a:buFont typeface="Wingdings" panose="05000000000000000000" pitchFamily="2" charset="2"/>
              <a:buChar char="§"/>
              <a:defRPr sz="2000"/>
            </a:lvl2pPr>
            <a:lvl3pPr marL="642938" indent="-128588">
              <a:buFont typeface="Calibri" panose="020F0502020204030204" pitchFamily="34" charset="0"/>
              <a:buChar char="̶"/>
              <a:defRPr sz="1600"/>
            </a:lvl3pPr>
            <a:lvl4pPr marL="771525" indent="0">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2"/>
          <p:cNvSpPr>
            <a:spLocks noGrp="1"/>
          </p:cNvSpPr>
          <p:nvPr>
            <p:ph idx="13"/>
          </p:nvPr>
        </p:nvSpPr>
        <p:spPr>
          <a:xfrm>
            <a:off x="4763071" y="1825625"/>
            <a:ext cx="3752707" cy="4042912"/>
          </a:xfrm>
          <a:prstGeom prst="rect">
            <a:avLst/>
          </a:prstGeom>
        </p:spPr>
        <p:txBody>
          <a:bodyPr/>
          <a:lstStyle>
            <a:lvl1pPr marL="171450" indent="-171450">
              <a:lnSpc>
                <a:spcPct val="100000"/>
              </a:lnSpc>
              <a:spcBef>
                <a:spcPts val="450"/>
              </a:spcBef>
              <a:buClr>
                <a:srgbClr val="F09732"/>
              </a:buClr>
              <a:buSzPct val="90000"/>
              <a:buFont typeface="Wingdings" panose="05000000000000000000" pitchFamily="2" charset="2"/>
              <a:buChar char=""/>
              <a:defRPr sz="2400"/>
            </a:lvl1pPr>
            <a:lvl2pPr marL="385763" indent="-128588">
              <a:buClr>
                <a:srgbClr val="F09732"/>
              </a:buClr>
              <a:buFont typeface="Wingdings" panose="05000000000000000000" pitchFamily="2" charset="2"/>
              <a:buChar char="§"/>
              <a:defRPr sz="2000"/>
            </a:lvl2pPr>
            <a:lvl3pPr marL="642938" indent="-128588">
              <a:buFont typeface="Calibri" panose="020F0502020204030204" pitchFamily="34" charset="0"/>
              <a:buChar char="̶"/>
              <a:defRPr sz="1600"/>
            </a:lvl3pPr>
            <a:lvl4pPr marL="771525" indent="0">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053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1120771"/>
          </a:xfrm>
          <a:prstGeom prst="rect">
            <a:avLst/>
          </a:prstGeom>
        </p:spPr>
        <p:txBody>
          <a:bodyPr anchor="b">
            <a:normAutofit/>
          </a:bodyPr>
          <a:lstStyle>
            <a:lvl1pPr>
              <a:lnSpc>
                <a:spcPct val="100000"/>
              </a:lnSpc>
              <a:spcBef>
                <a:spcPts val="0"/>
              </a:spcBef>
              <a:defRPr sz="3200" b="1">
                <a:solidFill>
                  <a:srgbClr val="006794"/>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1" y="1828800"/>
            <a:ext cx="7886700" cy="4660900"/>
          </a:xfrm>
          <a:prstGeom prst="rect">
            <a:avLst/>
          </a:prstGeom>
        </p:spPr>
        <p:txBody>
          <a:bodyPr/>
          <a:lstStyle>
            <a:lvl1pPr marL="171450" indent="-171450">
              <a:lnSpc>
                <a:spcPct val="100000"/>
              </a:lnSpc>
              <a:spcBef>
                <a:spcPts val="450"/>
              </a:spcBef>
              <a:buClr>
                <a:srgbClr val="F09732"/>
              </a:buClr>
              <a:buSzPct val="90000"/>
              <a:buFont typeface="Wingdings" panose="05000000000000000000" pitchFamily="2" charset="2"/>
              <a:buChar char=""/>
              <a:defRPr sz="2400"/>
            </a:lvl1pPr>
            <a:lvl2pPr marL="385763" indent="-128588">
              <a:buClr>
                <a:srgbClr val="F09732"/>
              </a:buClr>
              <a:buFont typeface="Wingdings" panose="05000000000000000000" pitchFamily="2" charset="2"/>
              <a:buChar char="§"/>
              <a:defRPr sz="2000"/>
            </a:lvl2pPr>
            <a:lvl3pPr marL="642938" indent="-128588">
              <a:buFont typeface="Calibri" panose="020F0502020204030204" pitchFamily="34" charset="0"/>
              <a:buChar char="̶"/>
              <a:defRPr sz="1600"/>
            </a:lvl3pPr>
            <a:lvl4pPr marL="771525" indent="0">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1408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sz="4000" baseline="0">
                <a:solidFill>
                  <a:schemeClr val="dk2"/>
                </a:solidFill>
                <a:latin typeface="Arial"/>
                <a:ea typeface="Arial"/>
                <a:cs typeface="Arial"/>
                <a:sym typeface="A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sz="2400">
                <a:solidFill>
                  <a:schemeClr val="dk1"/>
                </a:solidFill>
                <a:latin typeface="Arial"/>
                <a:ea typeface="Arial"/>
                <a:cs typeface="Arial"/>
                <a:sym typeface="Arial"/>
              </a:defRPr>
            </a:lvl1pPr>
            <a:lvl2pPr marL="457200" indent="-82550" algn="l" rtl="0">
              <a:spcBef>
                <a:spcPts val="400"/>
              </a:spcBef>
              <a:buClr>
                <a:schemeClr val="accent1"/>
              </a:buClr>
              <a:buFont typeface="Arial"/>
              <a:buChar char="•"/>
              <a:defRPr sz="2000">
                <a:solidFill>
                  <a:schemeClr val="dk1"/>
                </a:solidFill>
                <a:latin typeface="Arial"/>
                <a:ea typeface="Arial"/>
                <a:cs typeface="Arial"/>
                <a:sym typeface="Arial"/>
              </a:defRPr>
            </a:lvl2pPr>
            <a:lvl3pPr marL="731520" indent="-82550" algn="l" rtl="0">
              <a:spcBef>
                <a:spcPts val="360"/>
              </a:spcBef>
              <a:buClr>
                <a:schemeClr val="accent1"/>
              </a:buClr>
              <a:buFont typeface="Arial"/>
              <a:buChar char="•"/>
              <a:defRPr sz="1800">
                <a:solidFill>
                  <a:schemeClr val="dk1"/>
                </a:solidFill>
                <a:latin typeface="Arial"/>
                <a:ea typeface="Arial"/>
                <a:cs typeface="Arial"/>
                <a:sym typeface="Arial"/>
              </a:defRPr>
            </a:lvl3pPr>
            <a:lvl4pPr marL="1005839" indent="-91439" algn="l" rtl="0">
              <a:spcBef>
                <a:spcPts val="320"/>
              </a:spcBef>
              <a:buClr>
                <a:schemeClr val="accent1"/>
              </a:buClr>
              <a:buFont typeface="Arial"/>
              <a:buChar char="•"/>
              <a:defRPr sz="1600">
                <a:solidFill>
                  <a:schemeClr val="dk1"/>
                </a:solidFill>
                <a:latin typeface="Arial"/>
                <a:ea typeface="Arial"/>
                <a:cs typeface="Arial"/>
                <a:sym typeface="Arial"/>
              </a:defRPr>
            </a:lvl4pPr>
            <a:lvl5pPr marL="1188720" indent="-58419" algn="l" rtl="0">
              <a:spcBef>
                <a:spcPts val="280"/>
              </a:spcBef>
              <a:buClr>
                <a:schemeClr val="accent1"/>
              </a:buClr>
              <a:buFont typeface="Arial"/>
              <a:buChar char="•"/>
              <a:defRPr sz="1400" baseline="0">
                <a:solidFill>
                  <a:schemeClr val="dk1"/>
                </a:solidFill>
                <a:latin typeface="Arial"/>
                <a:ea typeface="Arial"/>
                <a:cs typeface="Arial"/>
                <a:sym typeface="Arial"/>
              </a:defRPr>
            </a:lvl5pPr>
            <a:lvl6pPr marL="1371600"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27" name="Shape 2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b="1">
                <a:solidFill>
                  <a:srgbClr val="FFFFFF"/>
                </a:solidFill>
              </a:rPr>
              <a:pPr>
                <a:buSzPct val="25000"/>
              </a:pPr>
              <a:t>‹#›</a:t>
            </a:fld>
            <a:endParaRPr lang="en-US" b="1">
              <a:solidFill>
                <a:srgbClr val="FFFFFF"/>
              </a:solidFill>
            </a:endParaRPr>
          </a:p>
        </p:txBody>
      </p:sp>
      <p:pic>
        <p:nvPicPr>
          <p:cNvPr id="30" name="Shape 30"/>
          <p:cNvPicPr preferRelativeResize="0"/>
          <p:nvPr/>
        </p:nvPicPr>
        <p:blipFill rotWithShape="1">
          <a:blip r:embed="rId2">
            <a:alphaModFix/>
          </a:blip>
          <a:srcRect/>
          <a:stretch/>
        </p:blipFill>
        <p:spPr>
          <a:xfrm>
            <a:off x="7477125" y="5334000"/>
            <a:ext cx="1447800" cy="1447800"/>
          </a:xfrm>
          <a:prstGeom prst="rect">
            <a:avLst/>
          </a:prstGeom>
          <a:noFill/>
          <a:ln>
            <a:noFill/>
          </a:ln>
        </p:spPr>
      </p:pic>
    </p:spTree>
    <p:extLst>
      <p:ext uri="{BB962C8B-B14F-4D97-AF65-F5344CB8AC3E}">
        <p14:creationId xmlns:p14="http://schemas.microsoft.com/office/powerpoint/2010/main" val="412248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sz="4000" baseline="0">
                <a:solidFill>
                  <a:schemeClr val="dk2"/>
                </a:solidFill>
                <a:latin typeface="Arial"/>
                <a:ea typeface="Arial"/>
                <a:cs typeface="Arial"/>
                <a:sym typeface="A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b="1">
                <a:solidFill>
                  <a:srgbClr val="FFFFFF"/>
                </a:solidFill>
              </a:rPr>
              <a:pPr>
                <a:buSzPct val="25000"/>
              </a:pPr>
              <a:t>‹#›</a:t>
            </a:fld>
            <a:endParaRPr lang="en-US" b="1">
              <a:solidFill>
                <a:srgbClr val="FFFFFF"/>
              </a:solidFill>
            </a:endParaRPr>
          </a:p>
        </p:txBody>
      </p:sp>
    </p:spTree>
    <p:extLst>
      <p:ext uri="{BB962C8B-B14F-4D97-AF65-F5344CB8AC3E}">
        <p14:creationId xmlns:p14="http://schemas.microsoft.com/office/powerpoint/2010/main" val="194164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b="1">
                <a:solidFill>
                  <a:srgbClr val="FFFFFF"/>
                </a:solidFill>
              </a:rPr>
              <a:pPr>
                <a:buSzPct val="25000"/>
              </a:pPr>
              <a:t>‹#›</a:t>
            </a:fld>
            <a:endParaRPr lang="en-US" b="1">
              <a:solidFill>
                <a:srgbClr val="FFFFFF"/>
              </a:solidFill>
            </a:endParaRPr>
          </a:p>
        </p:txBody>
      </p:sp>
    </p:spTree>
    <p:extLst>
      <p:ext uri="{BB962C8B-B14F-4D97-AF65-F5344CB8AC3E}">
        <p14:creationId xmlns:p14="http://schemas.microsoft.com/office/powerpoint/2010/main" val="399610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7" name="Shape 67"/>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68" name="Shape 68"/>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b="1">
                <a:solidFill>
                  <a:srgbClr val="FFFFFF"/>
                </a:solidFill>
              </a:rPr>
              <a:pPr>
                <a:buSzPct val="25000"/>
              </a:pPr>
              <a:t>‹#›</a:t>
            </a:fld>
            <a:endParaRPr lang="en-US" b="1">
              <a:solidFill>
                <a:srgbClr val="FFFFFF"/>
              </a:solidFill>
            </a:endParaRPr>
          </a:p>
        </p:txBody>
      </p:sp>
      <p:cxnSp>
        <p:nvCxnSpPr>
          <p:cNvPr id="71" name="Shape 71"/>
          <p:cNvCxnSpPr/>
          <p:nvPr/>
        </p:nvCxnSpPr>
        <p:spPr>
          <a:xfrm rot="5400000">
            <a:off x="-13115" y="3580205"/>
            <a:ext cx="5577839" cy="1587"/>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35057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2"/>
          </p:nvPr>
        </p:nvSpPr>
        <p:spPr>
          <a:xfrm>
            <a:off x="2858609" y="838200"/>
            <a:ext cx="5904389" cy="5500456"/>
          </a:xfrm>
          <a:prstGeom prst="rect">
            <a:avLst/>
          </a:prstGeom>
          <a:solidFill>
            <a:schemeClr val="lt2"/>
          </a:solidFill>
          <a:ln w="76200" cap="flat" cmpd="sng">
            <a:solidFill>
              <a:srgbClr val="FFFFFF"/>
            </a:solidFill>
            <a:prstDash val="solid"/>
            <a:miter/>
            <a:headEnd type="none" w="med" len="med"/>
            <a:tailEnd type="none" w="med" len="med"/>
          </a:ln>
        </p:spPr>
        <p:txBody>
          <a:bodyPr lIns="91425" tIns="91425" rIns="91425" bIns="91425" anchor="ctr" anchorCtr="0"/>
          <a:lstStyle>
            <a:lvl1pPr marL="0" marR="0" indent="0" algn="l" rtl="0">
              <a:spcBef>
                <a:spcPts val="0"/>
              </a:spcBef>
              <a:buClr>
                <a:srgbClr val="FFFFFF"/>
              </a:buClr>
              <a:buFont typeface="Arial"/>
              <a:buNone/>
              <a:defRPr sz="3200" b="0" i="0" u="none" strike="noStrike" cap="none" baseline="0">
                <a:solidFill>
                  <a:srgbClr val="FFFFFF"/>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6" name="Shape 7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b="1">
                <a:solidFill>
                  <a:srgbClr val="FFFFFF"/>
                </a:solidFill>
              </a:rPr>
              <a:pPr>
                <a:buSzPct val="25000"/>
              </a:pPr>
              <a:t>‹#›</a:t>
            </a:fld>
            <a:endParaRPr lang="en-US" b="1">
              <a:solidFill>
                <a:srgbClr val="FFFFFF"/>
              </a:solidFill>
            </a:endParaRPr>
          </a:p>
        </p:txBody>
      </p:sp>
    </p:spTree>
    <p:extLst>
      <p:ext uri="{BB962C8B-B14F-4D97-AF65-F5344CB8AC3E}">
        <p14:creationId xmlns:p14="http://schemas.microsoft.com/office/powerpoint/2010/main" val="3045955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0" y="5767491"/>
            <a:ext cx="9144000" cy="1029100"/>
          </a:xfrm>
          <a:prstGeom prst="rect">
            <a:avLst/>
          </a:prstGeom>
        </p:spPr>
      </p:pic>
      <p:sp>
        <p:nvSpPr>
          <p:cNvPr id="22" name="Slide Number Placeholder 5"/>
          <p:cNvSpPr>
            <a:spLocks noGrp="1"/>
          </p:cNvSpPr>
          <p:nvPr>
            <p:ph type="sldNum" sz="quarter" idx="4"/>
          </p:nvPr>
        </p:nvSpPr>
        <p:spPr>
          <a:xfrm>
            <a:off x="2" y="6492878"/>
            <a:ext cx="422228" cy="365125"/>
          </a:xfrm>
          <a:prstGeom prst="rect">
            <a:avLst/>
          </a:prstGeom>
        </p:spPr>
        <p:txBody>
          <a:bodyPr/>
          <a:lstStyle/>
          <a:p>
            <a:fld id="{23F6805D-1669-404B-9073-719E184618A7}" type="slidenum">
              <a:rPr lang="en-US" smtClean="0"/>
              <a:t>‹#›</a:t>
            </a:fld>
            <a:endParaRPr lang="en-US" dirty="0"/>
          </a:p>
        </p:txBody>
      </p:sp>
    </p:spTree>
    <p:extLst>
      <p:ext uri="{BB962C8B-B14F-4D97-AF65-F5344CB8AC3E}">
        <p14:creationId xmlns:p14="http://schemas.microsoft.com/office/powerpoint/2010/main" val="36445650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220786"/>
            <a:ext cx="9144000" cy="228600"/>
          </a:xfrm>
          <a:prstGeom prst="rect">
            <a:avLst/>
          </a:prstGeom>
          <a:solidFill>
            <a:srgbClr val="FFFFFF"/>
          </a:solidFill>
          <a:ln>
            <a:noFill/>
          </a:ln>
        </p:spPr>
        <p:txBody>
          <a:bodyPr lIns="91425" tIns="45700" rIns="91425" bIns="45700" anchor="ctr" anchorCtr="0">
            <a:noAutofit/>
          </a:bodyPr>
          <a:lstStyle/>
          <a:p>
            <a:pPr algn="ctr"/>
            <a:endParaRPr kern="0">
              <a:solidFill>
                <a:srgbClr val="FFFFFF"/>
              </a:solidFill>
              <a:ea typeface="Arial"/>
              <a:cs typeface="Arial"/>
              <a:sym typeface="Arial"/>
            </a:endParaRPr>
          </a:p>
        </p:txBody>
      </p:sp>
      <p:sp>
        <p:nvSpPr>
          <p:cNvPr id="10" name="Shape 1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sz="4000" b="0" i="0" u="none" strike="noStrike" cap="none" baseline="0">
                <a:solidFill>
                  <a:schemeClr val="dk2"/>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indent="-53339" algn="l" rtl="0">
              <a:spcBef>
                <a:spcPts val="480"/>
              </a:spcBef>
              <a:buClr>
                <a:schemeClr val="accent1"/>
              </a:buClr>
              <a:buFont typeface="Arial"/>
              <a:buChar char="•"/>
              <a:defRPr sz="2400" b="0" i="0" u="none" strike="noStrike" cap="none" baseline="0">
                <a:solidFill>
                  <a:schemeClr val="dk1"/>
                </a:solidFill>
                <a:latin typeface="Arial"/>
                <a:ea typeface="Arial"/>
                <a:cs typeface="Arial"/>
                <a:sym typeface="Arial"/>
              </a:defRPr>
            </a:lvl1pPr>
            <a:lvl2pPr marL="457200" marR="0" indent="-82550" algn="l" rtl="0">
              <a:spcBef>
                <a:spcPts val="400"/>
              </a:spcBef>
              <a:buClr>
                <a:schemeClr val="accent1"/>
              </a:buClr>
              <a:buFont typeface="Arial"/>
              <a:buChar char="•"/>
              <a:defRPr sz="2000" b="0" i="0" u="none" strike="noStrike" cap="none" baseline="0">
                <a:solidFill>
                  <a:schemeClr val="dk1"/>
                </a:solidFill>
                <a:latin typeface="Arial"/>
                <a:ea typeface="Arial"/>
                <a:cs typeface="Arial"/>
                <a:sym typeface="Arial"/>
              </a:defRPr>
            </a:lvl2pPr>
            <a:lvl3pPr marL="731520" marR="0" indent="-82550" algn="l" rtl="0">
              <a:spcBef>
                <a:spcPts val="360"/>
              </a:spcBef>
              <a:buClr>
                <a:schemeClr val="accent1"/>
              </a:buClr>
              <a:buFont typeface="Arial"/>
              <a:buChar char="•"/>
              <a:defRPr sz="1800" b="0" i="0" u="none" strike="noStrike" cap="none" baseline="0">
                <a:solidFill>
                  <a:schemeClr val="dk1"/>
                </a:solidFill>
                <a:latin typeface="Arial"/>
                <a:ea typeface="Arial"/>
                <a:cs typeface="Arial"/>
                <a:sym typeface="Arial"/>
              </a:defRPr>
            </a:lvl3pPr>
            <a:lvl4pPr marL="1005839" marR="0" indent="-91439" algn="l" rtl="0">
              <a:spcBef>
                <a:spcPts val="320"/>
              </a:spcBef>
              <a:buClr>
                <a:schemeClr val="accent1"/>
              </a:buClr>
              <a:buFont typeface="Arial"/>
              <a:buChar char="•"/>
              <a:defRPr sz="1600" b="0" i="0" u="none" strike="noStrike" cap="none" baseline="0">
                <a:solidFill>
                  <a:schemeClr val="dk1"/>
                </a:solidFill>
                <a:latin typeface="Arial"/>
                <a:ea typeface="Arial"/>
                <a:cs typeface="Arial"/>
                <a:sym typeface="Arial"/>
              </a:defRPr>
            </a:lvl4pPr>
            <a:lvl5pPr marL="1188720" marR="0" indent="-58419" algn="l" rtl="0">
              <a:spcBef>
                <a:spcPts val="280"/>
              </a:spcBef>
              <a:buClr>
                <a:schemeClr val="accent1"/>
              </a:buClr>
              <a:buFont typeface="Arial"/>
              <a:buChar char="•"/>
              <a:defRPr sz="1400" b="0" i="0" u="none" strike="noStrike" cap="none" baseline="0">
                <a:solidFill>
                  <a:schemeClr val="dk1"/>
                </a:solidFill>
                <a:latin typeface="Arial"/>
                <a:ea typeface="Arial"/>
                <a:cs typeface="Arial"/>
                <a:sym typeface="Arial"/>
              </a:defRPr>
            </a:lvl5pPr>
            <a:lvl6pPr marL="1371600" marR="0" indent="-107950"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6pPr>
            <a:lvl7pPr marL="1554480" marR="0" indent="-100330"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7pPr>
            <a:lvl8pPr marL="1737360" marR="0" indent="-105410"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8pPr>
            <a:lvl9pPr marL="1920240" marR="0" indent="-110489" algn="l" rtl="0">
              <a:spcBef>
                <a:spcPts val="260"/>
              </a:spcBef>
              <a:buClr>
                <a:schemeClr val="accent1"/>
              </a:buClr>
              <a:buFont typeface="Arial"/>
              <a:buChar char="•"/>
              <a:defRPr sz="1300" b="0" i="0" u="none" strike="noStrike" cap="none" baseline="0">
                <a:solidFill>
                  <a:schemeClr val="dk1"/>
                </a:solidFill>
                <a:latin typeface="Arial"/>
                <a:ea typeface="Arial"/>
                <a:cs typeface="Arial"/>
                <a:sym typeface="Arial"/>
              </a:defRPr>
            </a:lvl9pPr>
          </a:lstStyle>
          <a:p>
            <a:endParaRPr/>
          </a:p>
        </p:txBody>
      </p:sp>
      <p:sp>
        <p:nvSpPr>
          <p:cNvPr id="12" name="Shape 12"/>
          <p:cNvSpPr/>
          <p:nvPr/>
        </p:nvSpPr>
        <p:spPr>
          <a:xfrm>
            <a:off x="0" y="0"/>
            <a:ext cx="9144000" cy="365759"/>
          </a:xfrm>
          <a:prstGeom prst="rect">
            <a:avLst/>
          </a:prstGeom>
          <a:solidFill>
            <a:schemeClr val="accent1"/>
          </a:solidFill>
          <a:ln>
            <a:noFill/>
          </a:ln>
        </p:spPr>
        <p:txBody>
          <a:bodyPr lIns="91425" tIns="45700" rIns="91425" bIns="45700" anchor="ctr" anchorCtr="0">
            <a:noAutofit/>
          </a:bodyPr>
          <a:lstStyle/>
          <a:p>
            <a:pPr algn="ctr"/>
            <a:endParaRPr kern="0">
              <a:solidFill>
                <a:srgbClr val="FFFFFF"/>
              </a:solidFill>
              <a:ea typeface="Arial"/>
              <a:cs typeface="Arial"/>
              <a:sym typeface="Arial"/>
            </a:endParaRPr>
          </a:p>
        </p:txBody>
      </p:sp>
      <p:sp>
        <p:nvSpPr>
          <p:cNvPr id="13" name="Shape 13"/>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kern="0"/>
          </a:p>
        </p:txBody>
      </p:sp>
      <p:sp>
        <p:nvSpPr>
          <p:cNvPr id="14" name="Shape 1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kern="0"/>
          </a:p>
        </p:txBody>
      </p:sp>
      <p:sp>
        <p:nvSpPr>
          <p:cNvPr id="15" name="Shape 15"/>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400" b="1" kern="0">
                <a:solidFill>
                  <a:srgbClr val="FFFFFF"/>
                </a:solidFill>
                <a:ea typeface="Arial"/>
                <a:cs typeface="Arial"/>
                <a:sym typeface="Arial"/>
              </a:rPr>
              <a:pPr>
                <a:buSzPct val="25000"/>
              </a:pPr>
              <a:t>‹#›</a:t>
            </a:fld>
            <a:endParaRPr lang="en-US" sz="1400" b="1" kern="0">
              <a:solidFill>
                <a:srgbClr val="FFFFFF"/>
              </a:solidFill>
              <a:ea typeface="Arial"/>
              <a:cs typeface="Arial"/>
              <a:sym typeface="Arial"/>
            </a:endParaRPr>
          </a:p>
        </p:txBody>
      </p:sp>
    </p:spTree>
    <p:extLst>
      <p:ext uri="{BB962C8B-B14F-4D97-AF65-F5344CB8AC3E}">
        <p14:creationId xmlns:p14="http://schemas.microsoft.com/office/powerpoint/2010/main" val="1449759703"/>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7B11D7E-4C68-B44C-955B-286D9B0948DF}" type="datetimeFigureOut">
              <a:rPr lang="en-US" smtClean="0">
                <a:solidFill>
                  <a:prstClr val="black">
                    <a:tint val="75000"/>
                  </a:prstClr>
                </a:solidFill>
              </a:rPr>
              <a:pPr defTabSz="4572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1AC1D2C-5A48-6341-B48F-F0D8C1BA396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2408287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mailto:ksellers@astho.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mailto:eharper@astho.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04552" y="2291415"/>
            <a:ext cx="7688599" cy="1574800"/>
          </a:xfrm>
        </p:spPr>
        <p:txBody>
          <a:bodyPr/>
          <a:lstStyle/>
          <a:p>
            <a:r>
              <a:rPr lang="en-US" dirty="0" smtClean="0"/>
              <a:t>Association of State and Territorial Health Officials (ASTHO)</a:t>
            </a:r>
          </a:p>
          <a:p>
            <a:r>
              <a:rPr lang="en-US" dirty="0" smtClean="0"/>
              <a:t>Association of State and Territorial Dental Directors (ASTDD)</a:t>
            </a:r>
          </a:p>
          <a:p>
            <a:r>
              <a:rPr lang="en-US" dirty="0" smtClean="0"/>
              <a:t>February 19, 2016</a:t>
            </a:r>
            <a:endParaRPr lang="en-US" dirty="0"/>
          </a:p>
        </p:txBody>
      </p:sp>
      <p:sp>
        <p:nvSpPr>
          <p:cNvPr id="3" name="Title 2"/>
          <p:cNvSpPr>
            <a:spLocks noGrp="1"/>
          </p:cNvSpPr>
          <p:nvPr>
            <p:ph type="title"/>
          </p:nvPr>
        </p:nvSpPr>
        <p:spPr>
          <a:xfrm>
            <a:off x="215900" y="631065"/>
            <a:ext cx="8477251" cy="1455732"/>
          </a:xfrm>
        </p:spPr>
        <p:txBody>
          <a:bodyPr/>
          <a:lstStyle/>
          <a:p>
            <a:r>
              <a:rPr lang="en-US" b="0" dirty="0">
                <a:effectLst/>
              </a:rPr>
              <a:t>The State Oral Health Workforce: Examining the Present and Planning for the Future at the State Health Agency Level</a:t>
            </a:r>
            <a:endParaRPr lang="en-US" sz="2400"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401" y="4842759"/>
            <a:ext cx="1638247" cy="995906"/>
          </a:xfrm>
          <a:prstGeom prst="rect">
            <a:avLst/>
          </a:prstGeom>
        </p:spPr>
      </p:pic>
    </p:spTree>
    <p:extLst>
      <p:ext uri="{BB962C8B-B14F-4D97-AF65-F5344CB8AC3E}">
        <p14:creationId xmlns:p14="http://schemas.microsoft.com/office/powerpoint/2010/main" val="824018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b="1" dirty="0"/>
              <a:t>Gaining a National Perspective of </a:t>
            </a:r>
            <a:r>
              <a:rPr lang="en-US" sz="2000" b="1" dirty="0" smtClean="0"/>
              <a:t>Oral Health Professionals: </a:t>
            </a:r>
            <a:r>
              <a:rPr lang="en-US" sz="2000" b="1" dirty="0"/>
              <a:t>Results from the ASTHO Public Health Interests and Needs Survey </a:t>
            </a:r>
            <a:r>
              <a:rPr lang="en-US" sz="2000" b="1" dirty="0" smtClean="0"/>
              <a:t/>
            </a:r>
            <a:br>
              <a:rPr lang="en-US" sz="2000" b="1" dirty="0" smtClean="0"/>
            </a:br>
            <a:r>
              <a:rPr lang="en-US" sz="2000" b="1" dirty="0" smtClean="0"/>
              <a:t>(</a:t>
            </a:r>
            <a:r>
              <a:rPr lang="en-US" sz="2000" b="1" dirty="0"/>
              <a:t>PH WINS)</a:t>
            </a:r>
            <a:r>
              <a:rPr lang="en-US" sz="2400" dirty="0"/>
              <a:t/>
            </a:r>
            <a:br>
              <a:rPr lang="en-US" sz="2400" dirty="0"/>
            </a:br>
            <a:endParaRPr lang="en-US" sz="1800" b="0" i="1" dirty="0">
              <a:solidFill>
                <a:schemeClr val="bg1">
                  <a:lumMod val="65000"/>
                </a:schemeClr>
              </a:solidFill>
            </a:endParaRPr>
          </a:p>
        </p:txBody>
      </p:sp>
      <p:sp>
        <p:nvSpPr>
          <p:cNvPr id="5" name="Subtitle 4"/>
          <p:cNvSpPr>
            <a:spLocks noGrp="1"/>
          </p:cNvSpPr>
          <p:nvPr>
            <p:ph type="body" sz="half" idx="2"/>
          </p:nvPr>
        </p:nvSpPr>
        <p:spPr>
          <a:xfrm>
            <a:off x="0" y="4486474"/>
            <a:ext cx="4607626" cy="2371526"/>
          </a:xfrm>
        </p:spPr>
        <p:txBody>
          <a:bodyPr>
            <a:normAutofit/>
          </a:bodyPr>
          <a:lstStyle/>
          <a:p>
            <a:r>
              <a:rPr lang="en-US" sz="1400" dirty="0"/>
              <a:t>Katie Sellers, </a:t>
            </a:r>
            <a:r>
              <a:rPr lang="en-US" sz="1400" dirty="0" err="1"/>
              <a:t>DrPH</a:t>
            </a:r>
            <a:r>
              <a:rPr lang="en-US" sz="1400" dirty="0"/>
              <a:t> </a:t>
            </a:r>
            <a:r>
              <a:rPr lang="en-US" sz="1400" dirty="0" smtClean="0"/>
              <a:t>CPH</a:t>
            </a:r>
          </a:p>
          <a:p>
            <a:r>
              <a:rPr lang="en-US" sz="1400" i="1" dirty="0" smtClean="0"/>
              <a:t>ASTHO</a:t>
            </a:r>
          </a:p>
          <a:p>
            <a:endParaRPr lang="en-US" sz="1400" i="1" dirty="0"/>
          </a:p>
          <a:p>
            <a:endParaRPr lang="en-US" sz="1400" i="1" dirty="0"/>
          </a:p>
          <a:p>
            <a:pPr>
              <a:buNone/>
            </a:pPr>
            <a:r>
              <a:rPr lang="en-US" sz="1400" dirty="0" smtClean="0"/>
              <a:t>Elizabeth Harper, </a:t>
            </a:r>
            <a:r>
              <a:rPr lang="en-US" sz="1400" dirty="0" err="1" smtClean="0"/>
              <a:t>DrPH</a:t>
            </a:r>
            <a:endParaRPr lang="en-US" sz="1400" dirty="0" smtClean="0"/>
          </a:p>
          <a:p>
            <a:r>
              <a:rPr lang="en-US" sz="1400" i="1" dirty="0"/>
              <a:t>ASTHO</a:t>
            </a:r>
          </a:p>
          <a:p>
            <a:pPr>
              <a:buNone/>
            </a:pPr>
            <a:endParaRPr lang="en-US" dirty="0"/>
          </a:p>
          <a:p>
            <a:pPr>
              <a:buNone/>
            </a:pPr>
            <a:endParaRPr lang="en-US" dirty="0" smtClean="0"/>
          </a:p>
          <a:p>
            <a:pPr>
              <a:buNone/>
            </a:pPr>
            <a:endParaRPr lang="en-US" dirty="0" smtClean="0"/>
          </a:p>
          <a:p>
            <a:pPr>
              <a:buNone/>
            </a:pPr>
            <a:endParaRPr lang="en-US" sz="1600" dirty="0" smtClean="0"/>
          </a:p>
        </p:txBody>
      </p:sp>
      <p:sp>
        <p:nvSpPr>
          <p:cNvPr id="6" name="Subtitle 4"/>
          <p:cNvSpPr txBox="1">
            <a:spLocks/>
          </p:cNvSpPr>
          <p:nvPr/>
        </p:nvSpPr>
        <p:spPr>
          <a:xfrm>
            <a:off x="4404734" y="4357571"/>
            <a:ext cx="4188751" cy="23874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kern="1200" baseline="0">
                <a:solidFill>
                  <a:schemeClr val="bg1"/>
                </a:solidFill>
                <a:latin typeface="Cambria"/>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sz="1400" i="1" dirty="0">
              <a:solidFill>
                <a:prstClr val="white"/>
              </a:solidFill>
            </a:endParaRPr>
          </a:p>
          <a:p>
            <a:r>
              <a:rPr lang="en-US" sz="1400" dirty="0" smtClean="0">
                <a:solidFill>
                  <a:prstClr val="white"/>
                </a:solidFill>
              </a:rPr>
              <a:t>Rivka </a:t>
            </a:r>
            <a:r>
              <a:rPr lang="en-US" sz="1400" dirty="0">
                <a:solidFill>
                  <a:prstClr val="white"/>
                </a:solidFill>
              </a:rPr>
              <a:t>Liss-Levinson, PhD</a:t>
            </a:r>
            <a:endParaRPr lang="en-US" sz="1400" i="1" dirty="0">
              <a:solidFill>
                <a:prstClr val="white"/>
              </a:solidFill>
            </a:endParaRPr>
          </a:p>
          <a:p>
            <a:r>
              <a:rPr lang="en-US" sz="1400" i="1" dirty="0" smtClean="0">
                <a:solidFill>
                  <a:prstClr val="white"/>
                </a:solidFill>
              </a:rPr>
              <a:t>ASTHO</a:t>
            </a:r>
          </a:p>
          <a:p>
            <a:endParaRPr lang="en-US" sz="1400" i="1" dirty="0">
              <a:solidFill>
                <a:prstClr val="white"/>
              </a:solidFill>
            </a:endParaRPr>
          </a:p>
          <a:p>
            <a:r>
              <a:rPr lang="en-US" sz="1400" dirty="0">
                <a:solidFill>
                  <a:prstClr val="white"/>
                </a:solidFill>
              </a:rPr>
              <a:t>Brian Castrucci, MA</a:t>
            </a:r>
          </a:p>
          <a:p>
            <a:r>
              <a:rPr lang="en-US" sz="1400" i="1" dirty="0">
                <a:solidFill>
                  <a:prstClr val="white"/>
                </a:solidFill>
              </a:rPr>
              <a:t>de Beaumont Foundation</a:t>
            </a:r>
          </a:p>
          <a:p>
            <a:endParaRPr lang="en-US" dirty="0">
              <a:solidFill>
                <a:prstClr val="white"/>
              </a:solidFill>
            </a:endParaRPr>
          </a:p>
          <a:p>
            <a:endParaRPr lang="en-US" i="1" dirty="0" smtClean="0">
              <a:solidFill>
                <a:prstClr val="white"/>
              </a:solidFill>
            </a:endParaRPr>
          </a:p>
          <a:p>
            <a:endParaRPr lang="en-US" sz="1500" i="1" dirty="0">
              <a:solidFill>
                <a:prstClr val="white"/>
              </a:solidFill>
            </a:endParaRPr>
          </a:p>
          <a:p>
            <a:endParaRPr lang="en-US" sz="1400" i="1" dirty="0">
              <a:solidFill>
                <a:prstClr val="white"/>
              </a:solidFill>
            </a:endParaRPr>
          </a:p>
          <a:p>
            <a:endParaRPr lang="en-US" sz="1400" i="1" dirty="0">
              <a:solidFill>
                <a:prstClr val="white"/>
              </a:solidFill>
            </a:endParaRPr>
          </a:p>
          <a:p>
            <a:endParaRPr lang="en-US" sz="1400" dirty="0">
              <a:solidFill>
                <a:prstClr val="white"/>
              </a:solidFill>
            </a:endParaRPr>
          </a:p>
          <a:p>
            <a:endParaRPr lang="en-US" sz="1500" dirty="0" smtClean="0">
              <a:solidFill>
                <a:prstClr val="white"/>
              </a:solidFill>
            </a:endParaRPr>
          </a:p>
        </p:txBody>
      </p:sp>
    </p:spTree>
    <p:extLst>
      <p:ext uri="{BB962C8B-B14F-4D97-AF65-F5344CB8AC3E}">
        <p14:creationId xmlns:p14="http://schemas.microsoft.com/office/powerpoint/2010/main" val="340399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Purpose</a:t>
            </a:r>
            <a:endParaRPr lang="en-US" dirty="0"/>
          </a:p>
        </p:txBody>
      </p:sp>
      <p:sp>
        <p:nvSpPr>
          <p:cNvPr id="6" name="Text Placeholder 5"/>
          <p:cNvSpPr>
            <a:spLocks noGrp="1"/>
          </p:cNvSpPr>
          <p:nvPr>
            <p:ph sz="half" idx="1"/>
          </p:nvPr>
        </p:nvSpPr>
        <p:spPr/>
        <p:txBody>
          <a:bodyPr>
            <a:normAutofit/>
          </a:bodyPr>
          <a:lstStyle/>
          <a:p>
            <a:r>
              <a:rPr lang="en-US" dirty="0" smtClean="0"/>
              <a:t>To inform future workforce development investments</a:t>
            </a:r>
          </a:p>
          <a:p>
            <a:endParaRPr lang="en-US" dirty="0" smtClean="0"/>
          </a:p>
          <a:p>
            <a:r>
              <a:rPr lang="en-US" dirty="0" smtClean="0"/>
              <a:t>To establish a baseline to use for evaluation of future workforce development efforts</a:t>
            </a:r>
          </a:p>
          <a:p>
            <a:endParaRPr lang="en-US" dirty="0" smtClean="0"/>
          </a:p>
        </p:txBody>
      </p:sp>
    </p:spTree>
    <p:extLst>
      <p:ext uri="{BB962C8B-B14F-4D97-AF65-F5344CB8AC3E}">
        <p14:creationId xmlns:p14="http://schemas.microsoft.com/office/powerpoint/2010/main" val="1360654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5" name="Content Placeholder 2"/>
          <p:cNvSpPr txBox="1">
            <a:spLocks/>
          </p:cNvSpPr>
          <p:nvPr/>
        </p:nvSpPr>
        <p:spPr>
          <a:xfrm>
            <a:off x="609600" y="1656887"/>
            <a:ext cx="8144634" cy="45602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2">
                    <a:lumMod val="75000"/>
                  </a:schemeClr>
                </a:solidFill>
                <a:latin typeface="Whitney HTF Medium"/>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Cambria"/>
                <a:ea typeface="+mn-ea"/>
                <a:cs typeface="+mn-cs"/>
              </a:defRPr>
            </a:lvl2pPr>
            <a:lvl3pPr marL="1143000" indent="-228600" algn="l" defTabSz="457200" rtl="0" eaLnBrk="1" latinLnBrk="0" hangingPunct="1">
              <a:spcBef>
                <a:spcPct val="20000"/>
              </a:spcBef>
              <a:buFont typeface="Arial"/>
              <a:buChar char="•"/>
              <a:defRPr sz="1800" b="0" i="0" kern="1200">
                <a:solidFill>
                  <a:schemeClr val="tx1">
                    <a:lumMod val="75000"/>
                    <a:lumOff val="25000"/>
                  </a:schemeClr>
                </a:solidFill>
                <a:latin typeface="Cambria"/>
                <a:ea typeface="+mn-ea"/>
                <a:cs typeface="+mn-cs"/>
              </a:defRPr>
            </a:lvl3pPr>
            <a:lvl4pPr marL="1600200" indent="-228600" algn="l" defTabSz="457200" rtl="0" eaLnBrk="1" latinLnBrk="0" hangingPunct="1">
              <a:spcBef>
                <a:spcPct val="20000"/>
              </a:spcBef>
              <a:buFont typeface="Arial"/>
              <a:buChar char="–"/>
              <a:defRPr sz="1400" kern="1200">
                <a:solidFill>
                  <a:schemeClr val="tx1">
                    <a:lumMod val="75000"/>
                    <a:lumOff val="25000"/>
                  </a:schemeClr>
                </a:solidFill>
                <a:latin typeface="Cambria"/>
                <a:ea typeface="+mn-ea"/>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Cambria"/>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solidFill>
                  <a:srgbClr val="1F497D">
                    <a:lumMod val="75000"/>
                  </a:srgbClr>
                </a:solidFill>
              </a:rPr>
              <a:t>Representative sample of individual state health agency workers</a:t>
            </a:r>
          </a:p>
          <a:p>
            <a:r>
              <a:rPr lang="en-US" dirty="0" smtClean="0">
                <a:solidFill>
                  <a:srgbClr val="1F497D">
                    <a:lumMod val="75000"/>
                  </a:srgbClr>
                </a:solidFill>
              </a:rPr>
              <a:t>Pilot in local health departments (over 50 LHDs)</a:t>
            </a:r>
          </a:p>
          <a:p>
            <a:pPr lvl="1"/>
            <a:r>
              <a:rPr lang="en-US" dirty="0" smtClean="0">
                <a:solidFill>
                  <a:prstClr val="black">
                    <a:lumMod val="75000"/>
                    <a:lumOff val="25000"/>
                  </a:prstClr>
                </a:solidFill>
              </a:rPr>
              <a:t>Washington</a:t>
            </a:r>
          </a:p>
          <a:p>
            <a:pPr lvl="1"/>
            <a:r>
              <a:rPr lang="en-US" dirty="0" smtClean="0">
                <a:solidFill>
                  <a:prstClr val="black">
                    <a:lumMod val="75000"/>
                    <a:lumOff val="25000"/>
                  </a:prstClr>
                </a:solidFill>
              </a:rPr>
              <a:t>Wisconsin</a:t>
            </a:r>
          </a:p>
          <a:p>
            <a:pPr lvl="1"/>
            <a:r>
              <a:rPr lang="en-US" dirty="0" smtClean="0">
                <a:solidFill>
                  <a:prstClr val="black">
                    <a:lumMod val="75000"/>
                    <a:lumOff val="25000"/>
                  </a:prstClr>
                </a:solidFill>
              </a:rPr>
              <a:t>South Carolina</a:t>
            </a:r>
          </a:p>
          <a:p>
            <a:pPr lvl="1"/>
            <a:r>
              <a:rPr lang="en-US" dirty="0" smtClean="0">
                <a:solidFill>
                  <a:prstClr val="black">
                    <a:lumMod val="75000"/>
                    <a:lumOff val="25000"/>
                  </a:prstClr>
                </a:solidFill>
              </a:rPr>
              <a:t>Arkansas</a:t>
            </a:r>
          </a:p>
          <a:p>
            <a:pPr lvl="1"/>
            <a:r>
              <a:rPr lang="en-US" dirty="0" smtClean="0">
                <a:solidFill>
                  <a:prstClr val="black">
                    <a:lumMod val="75000"/>
                    <a:lumOff val="25000"/>
                  </a:prstClr>
                </a:solidFill>
              </a:rPr>
              <a:t>Georgia</a:t>
            </a:r>
          </a:p>
          <a:p>
            <a:pPr lvl="1"/>
            <a:r>
              <a:rPr lang="en-US" dirty="0" smtClean="0">
                <a:solidFill>
                  <a:prstClr val="black">
                    <a:lumMod val="75000"/>
                    <a:lumOff val="25000"/>
                  </a:prstClr>
                </a:solidFill>
              </a:rPr>
              <a:t>Mississippi</a:t>
            </a:r>
          </a:p>
          <a:p>
            <a:r>
              <a:rPr lang="en-US" dirty="0" smtClean="0">
                <a:solidFill>
                  <a:srgbClr val="1F497D">
                    <a:lumMod val="75000"/>
                  </a:srgbClr>
                </a:solidFill>
              </a:rPr>
              <a:t>Big City Health Coalition (14 big cities)</a:t>
            </a:r>
          </a:p>
          <a:p>
            <a:endParaRPr lang="en-US" dirty="0">
              <a:solidFill>
                <a:srgbClr val="1F497D">
                  <a:lumMod val="75000"/>
                </a:srgbClr>
              </a:solidFill>
            </a:endParaRPr>
          </a:p>
        </p:txBody>
      </p:sp>
    </p:spTree>
    <p:extLst>
      <p:ext uri="{BB962C8B-B14F-4D97-AF65-F5344CB8AC3E}">
        <p14:creationId xmlns:p14="http://schemas.microsoft.com/office/powerpoint/2010/main" val="64984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p:txBody>
          <a:bodyPr/>
          <a:lstStyle/>
          <a:p>
            <a:r>
              <a:rPr lang="en-US" dirty="0" smtClean="0"/>
              <a:t>Fielded online September – December 2014</a:t>
            </a:r>
          </a:p>
          <a:p>
            <a:pPr lvl="1"/>
            <a:r>
              <a:rPr lang="en-US" dirty="0" smtClean="0"/>
              <a:t>Staff lists (states)</a:t>
            </a:r>
          </a:p>
          <a:p>
            <a:pPr lvl="1"/>
            <a:r>
              <a:rPr lang="en-US" dirty="0" smtClean="0"/>
              <a:t>Staff lists or email from leadership (locals)</a:t>
            </a:r>
          </a:p>
          <a:p>
            <a:r>
              <a:rPr lang="en-US" dirty="0" smtClean="0"/>
              <a:t>24 states elected census approach</a:t>
            </a:r>
          </a:p>
          <a:p>
            <a:r>
              <a:rPr lang="en-US" dirty="0" smtClean="0"/>
              <a:t>Approximately 53,000 survey invitations (25,000 central)</a:t>
            </a:r>
          </a:p>
          <a:p>
            <a:r>
              <a:rPr lang="en-US" dirty="0" smtClean="0"/>
              <a:t>Sampled without replacement</a:t>
            </a:r>
          </a:p>
          <a:p>
            <a:r>
              <a:rPr lang="en-US" dirty="0" smtClean="0"/>
              <a:t>Promoted via workforce champions</a:t>
            </a:r>
          </a:p>
          <a:p>
            <a:r>
              <a:rPr lang="en-US" dirty="0" smtClean="0"/>
              <a:t>Weighted to account for complex sampling design and non-response</a:t>
            </a:r>
          </a:p>
          <a:p>
            <a:endParaRPr lang="en-US" dirty="0" smtClean="0"/>
          </a:p>
          <a:p>
            <a:endParaRPr lang="en-US" dirty="0" smtClean="0"/>
          </a:p>
          <a:p>
            <a:endParaRPr lang="en-US" dirty="0"/>
          </a:p>
        </p:txBody>
      </p:sp>
    </p:spTree>
    <p:extLst>
      <p:ext uri="{BB962C8B-B14F-4D97-AF65-F5344CB8AC3E}">
        <p14:creationId xmlns:p14="http://schemas.microsoft.com/office/powerpoint/2010/main" val="2385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WINS Topics</a:t>
            </a:r>
            <a:endParaRPr lang="en-US" dirty="0"/>
          </a:p>
        </p:txBody>
      </p:sp>
      <p:sp>
        <p:nvSpPr>
          <p:cNvPr id="5" name="Content Placeholder 1"/>
          <p:cNvSpPr txBox="1">
            <a:spLocks/>
          </p:cNvSpPr>
          <p:nvPr/>
        </p:nvSpPr>
        <p:spPr>
          <a:xfrm>
            <a:off x="457200" y="1676400"/>
            <a:ext cx="8229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Whitney HTF Medium"/>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b="0" i="0" kern="1200">
                <a:solidFill>
                  <a:schemeClr val="tx1">
                    <a:lumMod val="75000"/>
                    <a:lumOff val="25000"/>
                  </a:schemeClr>
                </a:solidFill>
                <a:latin typeface="Cambria"/>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Cambria"/>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75000"/>
                    <a:lumOff val="25000"/>
                  </a:schemeClr>
                </a:solidFill>
                <a:latin typeface="Cambria"/>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1F497D">
                    <a:lumMod val="75000"/>
                  </a:srgbClr>
                </a:solidFill>
              </a:rPr>
              <a:t>Training Needs</a:t>
            </a:r>
          </a:p>
          <a:p>
            <a:pPr lvl="1"/>
            <a:r>
              <a:rPr lang="en-US" dirty="0" smtClean="0">
                <a:solidFill>
                  <a:prstClr val="black">
                    <a:lumMod val="75000"/>
                    <a:lumOff val="25000"/>
                  </a:prstClr>
                </a:solidFill>
              </a:rPr>
              <a:t>Systems Thinking</a:t>
            </a:r>
          </a:p>
          <a:p>
            <a:pPr lvl="1"/>
            <a:r>
              <a:rPr lang="en-US" dirty="0" smtClean="0">
                <a:solidFill>
                  <a:prstClr val="black">
                    <a:lumMod val="75000"/>
                    <a:lumOff val="25000"/>
                  </a:prstClr>
                </a:solidFill>
              </a:rPr>
              <a:t>Communicating Persuasively</a:t>
            </a:r>
          </a:p>
          <a:p>
            <a:pPr lvl="1"/>
            <a:r>
              <a:rPr lang="en-US" dirty="0" smtClean="0">
                <a:solidFill>
                  <a:prstClr val="black">
                    <a:lumMod val="75000"/>
                    <a:lumOff val="25000"/>
                  </a:prstClr>
                </a:solidFill>
              </a:rPr>
              <a:t>Change Management</a:t>
            </a:r>
          </a:p>
          <a:p>
            <a:r>
              <a:rPr lang="en-US" dirty="0">
                <a:solidFill>
                  <a:srgbClr val="1F497D">
                    <a:lumMod val="75000"/>
                  </a:srgbClr>
                </a:solidFill>
              </a:rPr>
              <a:t>National Trends</a:t>
            </a:r>
          </a:p>
          <a:p>
            <a:pPr lvl="1"/>
            <a:r>
              <a:rPr lang="en-US" dirty="0">
                <a:solidFill>
                  <a:prstClr val="black">
                    <a:lumMod val="75000"/>
                    <a:lumOff val="25000"/>
                  </a:prstClr>
                </a:solidFill>
              </a:rPr>
              <a:t>Quality Improvement</a:t>
            </a:r>
          </a:p>
          <a:p>
            <a:pPr lvl="1"/>
            <a:r>
              <a:rPr lang="en-US" dirty="0">
                <a:solidFill>
                  <a:prstClr val="black">
                    <a:lumMod val="75000"/>
                    <a:lumOff val="25000"/>
                  </a:prstClr>
                </a:solidFill>
              </a:rPr>
              <a:t>Health Information Technology</a:t>
            </a:r>
          </a:p>
          <a:p>
            <a:pPr lvl="1"/>
            <a:r>
              <a:rPr lang="en-US" dirty="0">
                <a:solidFill>
                  <a:prstClr val="black">
                    <a:lumMod val="75000"/>
                    <a:lumOff val="25000"/>
                  </a:prstClr>
                </a:solidFill>
              </a:rPr>
              <a:t>ACA</a:t>
            </a:r>
          </a:p>
          <a:p>
            <a:r>
              <a:rPr lang="en-US" dirty="0" smtClean="0">
                <a:solidFill>
                  <a:srgbClr val="1F497D">
                    <a:lumMod val="75000"/>
                  </a:srgbClr>
                </a:solidFill>
              </a:rPr>
              <a:t>Workplace Environment</a:t>
            </a:r>
          </a:p>
          <a:p>
            <a:pPr lvl="1"/>
            <a:r>
              <a:rPr lang="en-US" dirty="0" smtClean="0">
                <a:solidFill>
                  <a:prstClr val="black">
                    <a:lumMod val="75000"/>
                    <a:lumOff val="25000"/>
                  </a:prstClr>
                </a:solidFill>
              </a:rPr>
              <a:t>Culture of Learning</a:t>
            </a:r>
          </a:p>
          <a:p>
            <a:pPr lvl="1"/>
            <a:r>
              <a:rPr lang="en-US" dirty="0" smtClean="0">
                <a:solidFill>
                  <a:prstClr val="black">
                    <a:lumMod val="75000"/>
                    <a:lumOff val="25000"/>
                  </a:prstClr>
                </a:solidFill>
              </a:rPr>
              <a:t>Job Satisfaction</a:t>
            </a:r>
          </a:p>
          <a:p>
            <a:pPr lvl="1"/>
            <a:r>
              <a:rPr lang="en-US" dirty="0" smtClean="0">
                <a:solidFill>
                  <a:prstClr val="black">
                    <a:lumMod val="75000"/>
                    <a:lumOff val="25000"/>
                  </a:prstClr>
                </a:solidFill>
              </a:rPr>
              <a:t>Worker Empowerment</a:t>
            </a:r>
          </a:p>
          <a:p>
            <a:r>
              <a:rPr lang="en-US" dirty="0" smtClean="0">
                <a:solidFill>
                  <a:srgbClr val="1F497D">
                    <a:lumMod val="75000"/>
                  </a:srgbClr>
                </a:solidFill>
              </a:rPr>
              <a:t>Demographics</a:t>
            </a:r>
          </a:p>
        </p:txBody>
      </p:sp>
    </p:spTree>
    <p:extLst>
      <p:ext uri="{BB962C8B-B14F-4D97-AF65-F5344CB8AC3E}">
        <p14:creationId xmlns:p14="http://schemas.microsoft.com/office/powerpoint/2010/main" val="55091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5" name="Content Placeholder 2"/>
          <p:cNvSpPr>
            <a:spLocks noGrp="1"/>
          </p:cNvSpPr>
          <p:nvPr>
            <p:ph sz="half" idx="1"/>
          </p:nvPr>
        </p:nvSpPr>
        <p:spPr>
          <a:xfrm>
            <a:off x="457200" y="1504487"/>
            <a:ext cx="8144634" cy="4560294"/>
          </a:xfrm>
        </p:spPr>
        <p:txBody>
          <a:bodyPr/>
          <a:lstStyle/>
          <a:p>
            <a:r>
              <a:rPr lang="en-US" dirty="0"/>
              <a:t>Survey closed in December</a:t>
            </a:r>
          </a:p>
          <a:p>
            <a:r>
              <a:rPr lang="en-US" dirty="0"/>
              <a:t>Over 23,000 responses</a:t>
            </a:r>
          </a:p>
          <a:p>
            <a:r>
              <a:rPr lang="en-US" dirty="0"/>
              <a:t>More than expected from LHDs</a:t>
            </a:r>
          </a:p>
          <a:p>
            <a:r>
              <a:rPr lang="en-US" dirty="0"/>
              <a:t>Overall response rate approximately </a:t>
            </a:r>
            <a:r>
              <a:rPr lang="en-US" dirty="0" smtClean="0"/>
              <a:t>45%</a:t>
            </a:r>
          </a:p>
          <a:p>
            <a:r>
              <a:rPr lang="en-US" dirty="0" smtClean="0"/>
              <a:t>54 respondents in the area of oral health</a:t>
            </a:r>
          </a:p>
          <a:p>
            <a:pPr lvl="1"/>
            <a:r>
              <a:rPr lang="en-US" dirty="0" smtClean="0"/>
              <a:t>“</a:t>
            </a:r>
            <a:r>
              <a:rPr lang="en-US" dirty="0"/>
              <a:t>P</a:t>
            </a:r>
            <a:r>
              <a:rPr lang="en-US" dirty="0" smtClean="0"/>
              <a:t>ublic </a:t>
            </a:r>
            <a:r>
              <a:rPr lang="en-US" dirty="0"/>
              <a:t>H</a:t>
            </a:r>
            <a:r>
              <a:rPr lang="en-US" dirty="0" smtClean="0"/>
              <a:t>ealth Dentist” </a:t>
            </a:r>
          </a:p>
          <a:p>
            <a:pPr lvl="1"/>
            <a:r>
              <a:rPr lang="en-US" dirty="0" smtClean="0"/>
              <a:t>“Oral Health/Clinical </a:t>
            </a:r>
            <a:r>
              <a:rPr lang="en-US" dirty="0"/>
              <a:t>D</a:t>
            </a:r>
            <a:r>
              <a:rPr lang="en-US" dirty="0" smtClean="0"/>
              <a:t>ental Services”</a:t>
            </a:r>
            <a:endParaRPr lang="en-US" dirty="0"/>
          </a:p>
        </p:txBody>
      </p:sp>
    </p:spTree>
    <p:extLst>
      <p:ext uri="{BB962C8B-B14F-4D97-AF65-F5344CB8AC3E}">
        <p14:creationId xmlns:p14="http://schemas.microsoft.com/office/powerpoint/2010/main" val="89445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a:spLocks noGrp="1"/>
          </p:cNvSpPr>
          <p:nvPr>
            <p:ph sz="half" idx="1"/>
          </p:nvPr>
        </p:nvSpPr>
        <p:spPr>
          <a:xfrm>
            <a:off x="457200" y="1504487"/>
            <a:ext cx="8144634" cy="4560294"/>
          </a:xfrm>
        </p:spPr>
        <p:txBody>
          <a:bodyPr>
            <a:normAutofit/>
          </a:bodyPr>
          <a:lstStyle/>
          <a:p>
            <a:pPr marL="0" indent="0" algn="ctr">
              <a:buNone/>
            </a:pPr>
            <a:r>
              <a:rPr lang="en-US" sz="3600" dirty="0" smtClean="0"/>
              <a:t>Training Needs</a:t>
            </a:r>
            <a:endParaRPr lang="en-US" sz="3600" dirty="0"/>
          </a:p>
        </p:txBody>
      </p:sp>
    </p:spTree>
    <p:extLst>
      <p:ext uri="{BB962C8B-B14F-4D97-AF65-F5344CB8AC3E}">
        <p14:creationId xmlns:p14="http://schemas.microsoft.com/office/powerpoint/2010/main" val="416383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33045" y="61994"/>
          <a:ext cx="8810216" cy="6679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475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54244" y="61993"/>
          <a:ext cx="8989017" cy="6672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484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a:spLocks noGrp="1"/>
          </p:cNvSpPr>
          <p:nvPr>
            <p:ph sz="half" idx="1"/>
          </p:nvPr>
        </p:nvSpPr>
        <p:spPr>
          <a:xfrm>
            <a:off x="457200" y="1504487"/>
            <a:ext cx="8144634" cy="4560294"/>
          </a:xfrm>
        </p:spPr>
        <p:txBody>
          <a:bodyPr>
            <a:normAutofit/>
          </a:bodyPr>
          <a:lstStyle/>
          <a:p>
            <a:pPr marL="0" indent="0" algn="ctr">
              <a:buNone/>
            </a:pPr>
            <a:r>
              <a:rPr lang="en-US" sz="3600" dirty="0" smtClean="0"/>
              <a:t>National Trends</a:t>
            </a:r>
            <a:endParaRPr lang="en-US" sz="3600" dirty="0"/>
          </a:p>
        </p:txBody>
      </p:sp>
    </p:spTree>
    <p:extLst>
      <p:ext uri="{BB962C8B-B14F-4D97-AF65-F5344CB8AC3E}">
        <p14:creationId xmlns:p14="http://schemas.microsoft.com/office/powerpoint/2010/main" val="109509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Speakers</a:t>
            </a:r>
            <a:endParaRPr lang="en-US" dirty="0"/>
          </a:p>
        </p:txBody>
      </p:sp>
      <p:sp>
        <p:nvSpPr>
          <p:cNvPr id="3" name="Content Placeholder 2"/>
          <p:cNvSpPr>
            <a:spLocks noGrp="1"/>
          </p:cNvSpPr>
          <p:nvPr>
            <p:ph idx="1"/>
          </p:nvPr>
        </p:nvSpPr>
        <p:spPr>
          <a:xfrm>
            <a:off x="495486" y="1449392"/>
            <a:ext cx="7886700" cy="4166737"/>
          </a:xfrm>
        </p:spPr>
        <p:txBody>
          <a:bodyPr/>
          <a:lstStyle/>
          <a:p>
            <a:pPr fontAlgn="base"/>
            <a:r>
              <a:rPr lang="en-US" dirty="0"/>
              <a:t>Karyl Rattay, MD, MS, Director of the Delaware Division of Public </a:t>
            </a:r>
            <a:r>
              <a:rPr lang="en-US" dirty="0" smtClean="0"/>
              <a:t>Health</a:t>
            </a:r>
          </a:p>
          <a:p>
            <a:pPr marL="0" indent="0" fontAlgn="base">
              <a:buNone/>
            </a:pPr>
            <a:endParaRPr lang="en-US" dirty="0" smtClean="0"/>
          </a:p>
          <a:p>
            <a:r>
              <a:rPr lang="en-US" dirty="0" smtClean="0"/>
              <a:t>Greg McClure, DMD</a:t>
            </a:r>
            <a:r>
              <a:rPr lang="en-US" dirty="0"/>
              <a:t>, </a:t>
            </a:r>
            <a:r>
              <a:rPr lang="en-US" dirty="0" smtClean="0"/>
              <a:t>MPH, Dental Director, Delaware </a:t>
            </a:r>
            <a:r>
              <a:rPr lang="en-US" dirty="0"/>
              <a:t>Division of Public </a:t>
            </a:r>
            <a:r>
              <a:rPr lang="en-US" dirty="0" smtClean="0"/>
              <a:t>Health</a:t>
            </a:r>
          </a:p>
          <a:p>
            <a:pPr marL="0" indent="0">
              <a:buNone/>
            </a:pPr>
            <a:endParaRPr lang="en-US" dirty="0"/>
          </a:p>
          <a:p>
            <a:pPr fontAlgn="base"/>
            <a:r>
              <a:rPr lang="en-US" dirty="0"/>
              <a:t>Elizabeth Harper, DrPH, Director of Workforce Research at </a:t>
            </a:r>
            <a:r>
              <a:rPr lang="en-US" dirty="0" smtClean="0"/>
              <a:t>ASTHO</a:t>
            </a:r>
          </a:p>
          <a:p>
            <a:pPr marL="0" indent="0" fontAlgn="base">
              <a:buNone/>
            </a:pPr>
            <a:endParaRPr lang="en-US" dirty="0"/>
          </a:p>
          <a:p>
            <a:pPr fontAlgn="base"/>
            <a:r>
              <a:rPr lang="en-US" dirty="0"/>
              <a:t>Don Marianos, DDS, MPH, State Development and Enhancement Committee Co-Lead at ASTDD</a:t>
            </a:r>
          </a:p>
          <a:p>
            <a:endParaRPr lang="en-US" dirty="0"/>
          </a:p>
        </p:txBody>
      </p:sp>
    </p:spTree>
    <p:extLst>
      <p:ext uri="{BB962C8B-B14F-4D97-AF65-F5344CB8AC3E}">
        <p14:creationId xmlns:p14="http://schemas.microsoft.com/office/powerpoint/2010/main" val="8113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nvPr>
        </p:nvGraphicFramePr>
        <p:xfrm>
          <a:off x="101600" y="619932"/>
          <a:ext cx="8577943" cy="6160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14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504487"/>
            <a:ext cx="8144634" cy="4560294"/>
          </a:xfrm>
        </p:spPr>
        <p:txBody>
          <a:bodyPr>
            <a:normAutofit/>
          </a:bodyPr>
          <a:lstStyle/>
          <a:p>
            <a:pPr marL="0" indent="0" algn="ctr">
              <a:buNone/>
            </a:pPr>
            <a:r>
              <a:rPr lang="en-US" sz="3600" dirty="0" smtClean="0"/>
              <a:t>Workplace Environment</a:t>
            </a:r>
            <a:endParaRPr lang="en-US" sz="3600" dirty="0"/>
          </a:p>
        </p:txBody>
      </p:sp>
    </p:spTree>
    <p:extLst>
      <p:ext uri="{BB962C8B-B14F-4D97-AF65-F5344CB8AC3E}">
        <p14:creationId xmlns:p14="http://schemas.microsoft.com/office/powerpoint/2010/main" val="270268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learning</a:t>
            </a:r>
            <a:endParaRPr lang="en-US" dirty="0"/>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smtClean="0">
                <a:solidFill>
                  <a:prstClr val="black"/>
                </a:solidFill>
              </a:rPr>
              <a:t>MCH staff </a:t>
            </a:r>
            <a:endParaRPr lang="en-US" altLang="en-US" smtClean="0">
              <a:solidFill>
                <a:prstClr val="black"/>
              </a:solidFill>
              <a:latin typeface="Arial" panose="020B0604020202020204" pitchFamily="34" charset="0"/>
            </a:endParaRPr>
          </a:p>
        </p:txBody>
      </p:sp>
      <p:graphicFrame>
        <p:nvGraphicFramePr>
          <p:cNvPr id="5" name="Chart 4"/>
          <p:cNvGraphicFramePr>
            <a:graphicFrameLocks/>
          </p:cNvGraphicFramePr>
          <p:nvPr>
            <p:extLst/>
          </p:nvPr>
        </p:nvGraphicFramePr>
        <p:xfrm>
          <a:off x="0" y="1014945"/>
          <a:ext cx="8950271" cy="5468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58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satisfaction</a:t>
            </a:r>
            <a:endParaRPr lang="en-US" dirty="0"/>
          </a:p>
        </p:txBody>
      </p:sp>
      <p:graphicFrame>
        <p:nvGraphicFramePr>
          <p:cNvPr id="5" name="Chart 4"/>
          <p:cNvGraphicFramePr>
            <a:graphicFrameLocks/>
          </p:cNvGraphicFramePr>
          <p:nvPr>
            <p:extLst/>
          </p:nvPr>
        </p:nvGraphicFramePr>
        <p:xfrm>
          <a:off x="457200" y="1076691"/>
          <a:ext cx="7572895" cy="5324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42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504487"/>
            <a:ext cx="8144634" cy="4560294"/>
          </a:xfrm>
        </p:spPr>
        <p:txBody>
          <a:bodyPr>
            <a:normAutofit/>
          </a:bodyPr>
          <a:lstStyle/>
          <a:p>
            <a:pPr marL="0" indent="0" algn="ctr">
              <a:buNone/>
            </a:pPr>
            <a:r>
              <a:rPr lang="en-US" sz="3600" dirty="0"/>
              <a:t>Demographics</a:t>
            </a:r>
          </a:p>
        </p:txBody>
      </p:sp>
    </p:spTree>
    <p:extLst>
      <p:ext uri="{BB962C8B-B14F-4D97-AF65-F5344CB8AC3E}">
        <p14:creationId xmlns:p14="http://schemas.microsoft.com/office/powerpoint/2010/main" val="121399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graphicFrame>
        <p:nvGraphicFramePr>
          <p:cNvPr id="5" name="Chart 4"/>
          <p:cNvGraphicFramePr>
            <a:graphicFrameLocks/>
          </p:cNvGraphicFramePr>
          <p:nvPr>
            <p:extLst/>
          </p:nvPr>
        </p:nvGraphicFramePr>
        <p:xfrm>
          <a:off x="220980" y="1494344"/>
          <a:ext cx="8244840" cy="4603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037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status</a:t>
            </a:r>
            <a:endParaRPr lang="en-US" dirty="0"/>
          </a:p>
        </p:txBody>
      </p:sp>
      <p:graphicFrame>
        <p:nvGraphicFramePr>
          <p:cNvPr id="5" name="Chart 4"/>
          <p:cNvGraphicFramePr>
            <a:graphicFrameLocks/>
          </p:cNvGraphicFramePr>
          <p:nvPr>
            <p:extLst/>
          </p:nvPr>
        </p:nvGraphicFramePr>
        <p:xfrm>
          <a:off x="387349" y="1201119"/>
          <a:ext cx="8359721" cy="5060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081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Race/Ethnicity</a:t>
            </a:r>
            <a:endParaRPr lang="en-US" dirty="0"/>
          </a:p>
        </p:txBody>
      </p:sp>
      <p:graphicFrame>
        <p:nvGraphicFramePr>
          <p:cNvPr id="5" name="Chart 4"/>
          <p:cNvGraphicFramePr>
            <a:graphicFrameLocks/>
          </p:cNvGraphicFramePr>
          <p:nvPr>
            <p:extLst/>
          </p:nvPr>
        </p:nvGraphicFramePr>
        <p:xfrm>
          <a:off x="457200" y="1181101"/>
          <a:ext cx="7705898" cy="4820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598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a:t>
            </a:r>
            <a:endParaRPr lang="en-US" dirty="0"/>
          </a:p>
        </p:txBody>
      </p:sp>
      <p:graphicFrame>
        <p:nvGraphicFramePr>
          <p:cNvPr id="5" name="Chart 4"/>
          <p:cNvGraphicFramePr>
            <a:graphicFrameLocks/>
          </p:cNvGraphicFramePr>
          <p:nvPr>
            <p:extLst/>
          </p:nvPr>
        </p:nvGraphicFramePr>
        <p:xfrm>
          <a:off x="162732" y="708026"/>
          <a:ext cx="8981268" cy="5739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7719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a:t>
            </a:r>
            <a:endParaRPr lang="en-US" dirty="0"/>
          </a:p>
        </p:txBody>
      </p:sp>
      <p:graphicFrame>
        <p:nvGraphicFramePr>
          <p:cNvPr id="5" name="Chart 4"/>
          <p:cNvGraphicFramePr>
            <a:graphicFrameLocks/>
          </p:cNvGraphicFramePr>
          <p:nvPr>
            <p:extLst/>
          </p:nvPr>
        </p:nvGraphicFramePr>
        <p:xfrm>
          <a:off x="631767" y="1022888"/>
          <a:ext cx="8163100" cy="5222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620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Health: A National Overview</a:t>
            </a:r>
            <a:endParaRPr lang="en-US" dirty="0"/>
          </a:p>
        </p:txBody>
      </p:sp>
      <p:sp>
        <p:nvSpPr>
          <p:cNvPr id="3" name="Content Placeholder 2"/>
          <p:cNvSpPr>
            <a:spLocks noGrp="1"/>
          </p:cNvSpPr>
          <p:nvPr>
            <p:ph idx="1"/>
          </p:nvPr>
        </p:nvSpPr>
        <p:spPr/>
        <p:txBody>
          <a:bodyPr/>
          <a:lstStyle/>
          <a:p>
            <a:r>
              <a:rPr lang="en-US" sz="1800" dirty="0" smtClean="0"/>
              <a:t>Dental disease is associated with increased risk of cardiovascular disease, stroke</a:t>
            </a:r>
            <a:r>
              <a:rPr lang="en-US" sz="1800" dirty="0"/>
              <a:t>, diabetes, respiratory infections, and </a:t>
            </a:r>
            <a:r>
              <a:rPr lang="en-US" sz="1800" dirty="0" smtClean="0"/>
              <a:t>premature birth</a:t>
            </a:r>
          </a:p>
          <a:p>
            <a:pPr>
              <a:buFont typeface="Wingdings" panose="05000000000000000000" pitchFamily="2" charset="2"/>
              <a:buChar char="§"/>
            </a:pPr>
            <a:endParaRPr lang="en-US" sz="1800" dirty="0" smtClean="0"/>
          </a:p>
          <a:p>
            <a:r>
              <a:rPr lang="en-US" sz="1800" dirty="0" smtClean="0"/>
              <a:t>Dental caries are </a:t>
            </a:r>
            <a:r>
              <a:rPr lang="en-US" sz="1800" dirty="0"/>
              <a:t>the most common chronic childhood disease </a:t>
            </a:r>
            <a:endParaRPr lang="en-US" sz="1800" dirty="0" smtClean="0"/>
          </a:p>
          <a:p>
            <a:pPr lvl="1"/>
            <a:r>
              <a:rPr lang="en-US" sz="1600" dirty="0" smtClean="0"/>
              <a:t>Over 1/3 of </a:t>
            </a:r>
            <a:r>
              <a:rPr lang="en-US" sz="1600" dirty="0"/>
              <a:t>low-income children have untreated tooth decay and are </a:t>
            </a:r>
            <a:r>
              <a:rPr lang="en-US" sz="1600" dirty="0" smtClean="0"/>
              <a:t>half </a:t>
            </a:r>
            <a:r>
              <a:rPr lang="en-US" sz="1600" dirty="0"/>
              <a:t>as likely to have access to dental services as children whose families have higher </a:t>
            </a:r>
            <a:r>
              <a:rPr lang="en-US" sz="1600" dirty="0" smtClean="0"/>
              <a:t>incomes</a:t>
            </a:r>
          </a:p>
          <a:p>
            <a:pPr lvl="1"/>
            <a:r>
              <a:rPr lang="en-US" sz="1600" dirty="0"/>
              <a:t>Approximately 51 million school hours are lost each year because of oral </a:t>
            </a:r>
            <a:r>
              <a:rPr lang="en-US" sz="1600" dirty="0" smtClean="0"/>
              <a:t>disease</a:t>
            </a:r>
          </a:p>
          <a:p>
            <a:pPr lvl="1"/>
            <a:endParaRPr lang="en-US" sz="1600" dirty="0" smtClean="0"/>
          </a:p>
          <a:p>
            <a:r>
              <a:rPr lang="en-US" sz="1800" dirty="0"/>
              <a:t>Poor oral health also seriously affects </a:t>
            </a:r>
            <a:r>
              <a:rPr lang="en-US" sz="1800" dirty="0" smtClean="0"/>
              <a:t>adults</a:t>
            </a:r>
          </a:p>
          <a:p>
            <a:pPr lvl="1"/>
            <a:r>
              <a:rPr lang="en-US" sz="1600" dirty="0"/>
              <a:t> More than </a:t>
            </a:r>
            <a:r>
              <a:rPr lang="en-US" sz="1600" dirty="0" smtClean="0"/>
              <a:t>40% of </a:t>
            </a:r>
            <a:r>
              <a:rPr lang="en-US" sz="1600" dirty="0"/>
              <a:t>low-income adults </a:t>
            </a:r>
            <a:r>
              <a:rPr lang="en-US" sz="1600" dirty="0" smtClean="0"/>
              <a:t>have untreated tooth decay</a:t>
            </a:r>
          </a:p>
          <a:p>
            <a:pPr lvl="1"/>
            <a:r>
              <a:rPr lang="en-US" sz="1600" dirty="0" smtClean="0"/>
              <a:t>Over 27% of adults have untreated dental caries</a:t>
            </a:r>
          </a:p>
          <a:p>
            <a:pPr lvl="1"/>
            <a:r>
              <a:rPr lang="en-US" sz="1600" dirty="0" smtClean="0"/>
              <a:t>Adults lose more </a:t>
            </a:r>
            <a:r>
              <a:rPr lang="en-US" sz="1600" dirty="0"/>
              <a:t>than 164 million hours of work each year due to oral </a:t>
            </a:r>
            <a:r>
              <a:rPr lang="en-US" sz="1600" dirty="0" smtClean="0"/>
              <a:t>diseases</a:t>
            </a:r>
            <a:endParaRPr lang="en-US" sz="1600" dirty="0"/>
          </a:p>
        </p:txBody>
      </p:sp>
    </p:spTree>
    <p:extLst>
      <p:ext uri="{BB962C8B-B14F-4D97-AF65-F5344CB8AC3E}">
        <p14:creationId xmlns:p14="http://schemas.microsoft.com/office/powerpoint/2010/main" val="3489873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attainment</a:t>
            </a:r>
            <a:endParaRPr lang="en-US" dirty="0"/>
          </a:p>
        </p:txBody>
      </p:sp>
      <p:graphicFrame>
        <p:nvGraphicFramePr>
          <p:cNvPr id="5" name="Chart 4"/>
          <p:cNvGraphicFramePr>
            <a:graphicFrameLocks/>
          </p:cNvGraphicFramePr>
          <p:nvPr>
            <p:extLst/>
          </p:nvPr>
        </p:nvGraphicFramePr>
        <p:xfrm>
          <a:off x="17780" y="1159639"/>
          <a:ext cx="9033230" cy="5468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736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to Leave </a:t>
            </a:r>
            <a:endParaRPr lang="en-US" dirty="0"/>
          </a:p>
        </p:txBody>
      </p:sp>
      <p:graphicFrame>
        <p:nvGraphicFramePr>
          <p:cNvPr id="5" name="Chart 4"/>
          <p:cNvGraphicFramePr>
            <a:graphicFrameLocks/>
          </p:cNvGraphicFramePr>
          <p:nvPr>
            <p:extLst/>
          </p:nvPr>
        </p:nvGraphicFramePr>
        <p:xfrm>
          <a:off x="735330" y="1321435"/>
          <a:ext cx="7673340" cy="4877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523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Content Placeholder 2"/>
          <p:cNvSpPr>
            <a:spLocks noGrp="1"/>
          </p:cNvSpPr>
          <p:nvPr>
            <p:ph sz="half" idx="1"/>
          </p:nvPr>
        </p:nvSpPr>
        <p:spPr>
          <a:xfrm>
            <a:off x="457200" y="1504487"/>
            <a:ext cx="8144634" cy="4560294"/>
          </a:xfrm>
        </p:spPr>
        <p:txBody>
          <a:bodyPr>
            <a:normAutofit/>
          </a:bodyPr>
          <a:lstStyle/>
          <a:p>
            <a:r>
              <a:rPr lang="en-US" dirty="0" smtClean="0"/>
              <a:t>PH WINS is a collaboration between ASTHO and de Beaumont that has significant implications for workforce development</a:t>
            </a:r>
          </a:p>
          <a:p>
            <a:pPr lvl="1"/>
            <a:r>
              <a:rPr lang="en-US" dirty="0"/>
              <a:t>Workers perceive the top training needs to be policy </a:t>
            </a:r>
            <a:r>
              <a:rPr lang="en-US" dirty="0" smtClean="0"/>
              <a:t>development, financial management, and change management. </a:t>
            </a:r>
          </a:p>
          <a:p>
            <a:pPr lvl="1"/>
            <a:r>
              <a:rPr lang="en-US" dirty="0" smtClean="0"/>
              <a:t>Morale is high among dentists and oral health professionals.</a:t>
            </a:r>
          </a:p>
          <a:p>
            <a:pPr lvl="1"/>
            <a:r>
              <a:rPr lang="en-US" dirty="0" smtClean="0"/>
              <a:t>Workers see the importance of national trends and would like more emphasis to be placed on electronic health</a:t>
            </a:r>
            <a:r>
              <a:rPr lang="en-US" dirty="0"/>
              <a:t> </a:t>
            </a:r>
            <a:r>
              <a:rPr lang="en-US" dirty="0" smtClean="0"/>
              <a:t>information and Health in All Policies. </a:t>
            </a:r>
          </a:p>
          <a:p>
            <a:pPr lvl="1"/>
            <a:r>
              <a:rPr lang="en-US" dirty="0" smtClean="0"/>
              <a:t>The workforce is aging!</a:t>
            </a:r>
          </a:p>
          <a:p>
            <a:pPr lvl="1"/>
            <a:r>
              <a:rPr lang="en-US" dirty="0" smtClean="0"/>
              <a:t>A low proportion of oral health professionals have formal training in public health (</a:t>
            </a:r>
            <a:r>
              <a:rPr lang="en-US" dirty="0"/>
              <a:t>2</a:t>
            </a:r>
            <a:r>
              <a:rPr lang="en-US" dirty="0" smtClean="0"/>
              <a:t>%)</a:t>
            </a:r>
          </a:p>
          <a:p>
            <a:pPr lvl="1"/>
            <a:endParaRPr lang="en-US" dirty="0"/>
          </a:p>
          <a:p>
            <a:pPr lvl="1"/>
            <a:endParaRPr lang="en-US" dirty="0"/>
          </a:p>
        </p:txBody>
      </p:sp>
    </p:spTree>
    <p:extLst>
      <p:ext uri="{BB962C8B-B14F-4D97-AF65-F5344CB8AC3E}">
        <p14:creationId xmlns:p14="http://schemas.microsoft.com/office/powerpoint/2010/main" val="344901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9406"/>
            <a:ext cx="8229600" cy="842396"/>
          </a:xfrm>
        </p:spPr>
        <p:txBody>
          <a:bodyPr>
            <a:normAutofit fontScale="90000"/>
          </a:bodyPr>
          <a:lstStyle/>
          <a:p>
            <a:r>
              <a:rPr lang="en-US" dirty="0" smtClean="0"/>
              <a:t>Questions?</a:t>
            </a:r>
            <a:br>
              <a:rPr lang="en-US" dirty="0" smtClean="0"/>
            </a:br>
            <a:r>
              <a:rPr lang="en-US" dirty="0" smtClean="0"/>
              <a:t/>
            </a:r>
            <a:br>
              <a:rPr lang="en-US" dirty="0" smtClean="0"/>
            </a:br>
            <a:r>
              <a:rPr lang="en-US" sz="2200" dirty="0" smtClean="0"/>
              <a:t/>
            </a:r>
            <a:br>
              <a:rPr lang="en-US" sz="2200" dirty="0" smtClean="0"/>
            </a:br>
            <a:r>
              <a:rPr lang="en-US" sz="2200" dirty="0" smtClean="0">
                <a:hlinkClick r:id="rId3"/>
              </a:rPr>
              <a:t>ksellers@astho.org</a:t>
            </a:r>
            <a:r>
              <a:rPr lang="en-US" sz="2200" dirty="0" smtClean="0"/>
              <a:t/>
            </a:r>
            <a:br>
              <a:rPr lang="en-US" sz="2200" dirty="0" smtClean="0"/>
            </a:br>
            <a:r>
              <a:rPr lang="en-US" sz="2200" dirty="0" smtClean="0">
                <a:hlinkClick r:id="rId4"/>
              </a:rPr>
              <a:t>eharper@astho.org</a:t>
            </a:r>
            <a:r>
              <a:rPr lang="en-US" sz="2200" dirty="0" smtClean="0"/>
              <a:t/>
            </a:r>
            <a:br>
              <a:rPr lang="en-US" sz="2200" dirty="0" smtClean="0"/>
            </a:br>
            <a:r>
              <a:rPr lang="en-US" sz="2200" dirty="0" smtClean="0"/>
              <a:t/>
            </a:r>
            <a:br>
              <a:rPr lang="en-US" sz="2200" dirty="0" smtClean="0"/>
            </a:br>
            <a:endParaRPr lang="en-US" sz="2200" dirty="0"/>
          </a:p>
        </p:txBody>
      </p:sp>
      <p:sp>
        <p:nvSpPr>
          <p:cNvPr id="3" name="Content Placeholder 2"/>
          <p:cNvSpPr>
            <a:spLocks noGrp="1"/>
          </p:cNvSpPr>
          <p:nvPr>
            <p:ph type="body" sz="half" idx="2"/>
          </p:nvPr>
        </p:nvSpPr>
        <p:spPr/>
        <p:txBody>
          <a:bodyPr/>
          <a:lstStyle/>
          <a:p>
            <a:pPr marL="457200" lvl="1" indent="0">
              <a:buNone/>
            </a:pPr>
            <a:endParaRPr lang="en-US" dirty="0"/>
          </a:p>
        </p:txBody>
      </p:sp>
    </p:spTree>
    <p:extLst>
      <p:ext uri="{BB962C8B-B14F-4D97-AF65-F5344CB8AC3E}">
        <p14:creationId xmlns:p14="http://schemas.microsoft.com/office/powerpoint/2010/main" val="3954602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971800"/>
          </a:xfrm>
        </p:spPr>
        <p:txBody>
          <a:bodyPr/>
          <a:lstStyle/>
          <a:p>
            <a:r>
              <a:rPr lang="en-US" dirty="0" smtClean="0"/>
              <a:t>Best Practices for Developing Workforce Capacity in State Oral Health Programs</a:t>
            </a:r>
            <a:endParaRPr lang="en-US" dirty="0"/>
          </a:p>
        </p:txBody>
      </p:sp>
      <p:sp>
        <p:nvSpPr>
          <p:cNvPr id="3" name="Text Placeholder 2"/>
          <p:cNvSpPr>
            <a:spLocks noGrp="1"/>
          </p:cNvSpPr>
          <p:nvPr>
            <p:ph type="body" idx="1"/>
          </p:nvPr>
        </p:nvSpPr>
        <p:spPr>
          <a:xfrm>
            <a:off x="457200" y="3505201"/>
            <a:ext cx="8229600" cy="1981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Don </a:t>
            </a:r>
            <a:r>
              <a:rPr lang="en-US" dirty="0" err="1" smtClean="0"/>
              <a:t>Marianos</a:t>
            </a:r>
            <a:r>
              <a:rPr lang="en-US" dirty="0" smtClean="0"/>
              <a:t>, DDS, MPH</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State Development and Enhancement Committee </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Co-Lead</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Association of State and Territorial Dental Directors</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(ASTDD)</a:t>
            </a:r>
            <a:endParaRPr lang="en-US" dirty="0"/>
          </a:p>
        </p:txBody>
      </p:sp>
    </p:spTree>
    <p:extLst>
      <p:ext uri="{BB962C8B-B14F-4D97-AF65-F5344CB8AC3E}">
        <p14:creationId xmlns:p14="http://schemas.microsoft.com/office/powerpoint/2010/main" val="38939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lstStyle/>
          <a:p>
            <a:r>
              <a:rPr lang="en-US" dirty="0" smtClean="0"/>
              <a:t>What Constitutes A Strong State Oral Health Workforce?</a:t>
            </a:r>
            <a:endParaRPr lang="en-US" dirty="0"/>
          </a:p>
        </p:txBody>
      </p:sp>
      <p:sp>
        <p:nvSpPr>
          <p:cNvPr id="3" name="Text Placeholder 2"/>
          <p:cNvSpPr>
            <a:spLocks noGrp="1"/>
          </p:cNvSpPr>
          <p:nvPr>
            <p:ph type="body" idx="1"/>
          </p:nvPr>
        </p:nvSpPr>
        <p:spPr>
          <a:xfrm>
            <a:off x="457200" y="2514600"/>
            <a:ext cx="8534400" cy="396239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People are the foundation of the public health infrastructure.  For a public health system to be effective, adequacy is needed both in numbers and skills to ensure an optimal supply of new and seasoned, well-prepared public health professionals</a:t>
            </a:r>
            <a:r>
              <a:rPr lang="en-US"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Institute of Medicine. </a:t>
            </a:r>
            <a:r>
              <a:rPr lang="en-US" i="1" dirty="0" smtClean="0"/>
              <a:t>The Future of Public Health </a:t>
            </a:r>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t>1988</a:t>
            </a:r>
            <a:endParaRPr lang="en-US" dirty="0"/>
          </a:p>
        </p:txBody>
      </p:sp>
    </p:spTree>
    <p:extLst>
      <p:ext uri="{BB962C8B-B14F-4D97-AF65-F5344CB8AC3E}">
        <p14:creationId xmlns:p14="http://schemas.microsoft.com/office/powerpoint/2010/main" val="1745968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lstStyle/>
          <a:p>
            <a:r>
              <a:rPr lang="en-US" dirty="0"/>
              <a:t>What Constitutes A Strong State Oral Health Workforce?</a:t>
            </a:r>
          </a:p>
        </p:txBody>
      </p:sp>
      <p:sp>
        <p:nvSpPr>
          <p:cNvPr id="3" name="Text Placeholder 2"/>
          <p:cNvSpPr>
            <a:spLocks noGrp="1"/>
          </p:cNvSpPr>
          <p:nvPr>
            <p:ph type="body" idx="1"/>
          </p:nvPr>
        </p:nvSpPr>
        <p:spPr>
          <a:xfrm>
            <a:off x="457200" y="2209800"/>
            <a:ext cx="8229600" cy="426719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The ASTDD Competencies and Guidelines serve as the foundation for the skills required to accomplish the critical functions of a state oral health program (SOHP).</a:t>
            </a:r>
          </a:p>
        </p:txBody>
      </p:sp>
    </p:spTree>
    <p:extLst>
      <p:ext uri="{BB962C8B-B14F-4D97-AF65-F5344CB8AC3E}">
        <p14:creationId xmlns:p14="http://schemas.microsoft.com/office/powerpoint/2010/main" val="2703203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ASTDD Guidelines for SOHPs</a:t>
            </a:r>
            <a:endParaRPr lang="en-US" dirty="0"/>
          </a:p>
        </p:txBody>
      </p:sp>
      <p:sp>
        <p:nvSpPr>
          <p:cNvPr id="3" name="Text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These provide a framework for state and territorial oral health programs to implement the public health core functions of assessment, policy development and assurance as well as the essential public health services to promote oral health.</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framework is flexible to accommodate the significant variability in demographic, political, social, and economic contexts across states and territories.</a:t>
            </a:r>
            <a:endParaRPr lang="en-US" dirty="0"/>
          </a:p>
        </p:txBody>
      </p:sp>
    </p:spTree>
    <p:extLst>
      <p:ext uri="{BB962C8B-B14F-4D97-AF65-F5344CB8AC3E}">
        <p14:creationId xmlns:p14="http://schemas.microsoft.com/office/powerpoint/2010/main" val="2176084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dirty="0" smtClean="0"/>
              <a:t>The </a:t>
            </a:r>
            <a:r>
              <a:rPr lang="en-US" smtClean="0"/>
              <a:t>ASTDD Competencies for State Oral Health Programs</a:t>
            </a:r>
            <a:endParaRPr lang="en-US"/>
          </a:p>
        </p:txBody>
      </p:sp>
      <p:sp>
        <p:nvSpPr>
          <p:cNvPr id="3" name="Text Placeholder 2"/>
          <p:cNvSpPr>
            <a:spLocks noGrp="1"/>
          </p:cNvSpPr>
          <p:nvPr>
            <p:ph type="body" idx="1"/>
          </p:nvPr>
        </p:nvSpPr>
        <p:spPr>
          <a:xfrm>
            <a:off x="457200" y="2438400"/>
            <a:ext cx="8229600" cy="403859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These outline the skills sets needed to accomplish the roles and activities identified in the ASTDD Guidelines for State Oral Health Programs.</a:t>
            </a:r>
            <a:endParaRPr lang="en-US" sz="2800" dirty="0"/>
          </a:p>
        </p:txBody>
      </p:sp>
    </p:spTree>
    <p:extLst>
      <p:ext uri="{BB962C8B-B14F-4D97-AF65-F5344CB8AC3E}">
        <p14:creationId xmlns:p14="http://schemas.microsoft.com/office/powerpoint/2010/main" val="178064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 Oral Health Workforce</a:t>
            </a:r>
            <a:endParaRPr lang="en-US" dirty="0"/>
          </a:p>
        </p:txBody>
      </p:sp>
      <p:sp>
        <p:nvSpPr>
          <p:cNvPr id="3" name="Text Placeholder 2"/>
          <p:cNvSpPr>
            <a:spLocks noGrp="1"/>
          </p:cNvSpPr>
          <p:nvPr>
            <p:ph type="body" idx="1"/>
          </p:nvPr>
        </p:nvSpPr>
        <p:spPr/>
        <p:txBody>
          <a:bodyPr/>
          <a:lstStyle/>
          <a:p>
            <a:endParaRPr lang="en-US" sz="2800" dirty="0" smtClean="0"/>
          </a:p>
          <a:p>
            <a:r>
              <a:rPr lang="en-US" sz="2800" dirty="0" smtClean="0"/>
              <a:t> Responsible for coordinating resources</a:t>
            </a:r>
          </a:p>
          <a:p>
            <a:r>
              <a:rPr lang="en-US" sz="2800" dirty="0" smtClean="0"/>
              <a:t> Conducting oral health surveillance</a:t>
            </a:r>
          </a:p>
          <a:p>
            <a:r>
              <a:rPr lang="en-US" sz="2800" dirty="0"/>
              <a:t> </a:t>
            </a:r>
            <a:r>
              <a:rPr lang="en-US" sz="2800" dirty="0" smtClean="0"/>
              <a:t>Assuring access to oral health services </a:t>
            </a:r>
          </a:p>
          <a:p>
            <a:r>
              <a:rPr lang="en-US" sz="2800" dirty="0"/>
              <a:t> </a:t>
            </a:r>
            <a:r>
              <a:rPr lang="en-US" sz="2800" dirty="0" smtClean="0"/>
              <a:t>Providing expertise and advice in dental public     health policy development</a:t>
            </a:r>
          </a:p>
          <a:p>
            <a:endParaRPr lang="en-US" sz="2800" dirty="0"/>
          </a:p>
        </p:txBody>
      </p:sp>
    </p:spTree>
    <p:extLst>
      <p:ext uri="{BB962C8B-B14F-4D97-AF65-F5344CB8AC3E}">
        <p14:creationId xmlns:p14="http://schemas.microsoft.com/office/powerpoint/2010/main" val="382418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ASTHO’s Oral Health Position Statement</a:t>
            </a:r>
            <a:endParaRPr lang="en-US" dirty="0"/>
          </a:p>
        </p:txBody>
      </p:sp>
      <p:sp>
        <p:nvSpPr>
          <p:cNvPr id="3" name="Content Placeholder 2"/>
          <p:cNvSpPr>
            <a:spLocks noGrp="1"/>
          </p:cNvSpPr>
          <p:nvPr>
            <p:ph idx="1"/>
          </p:nvPr>
        </p:nvSpPr>
        <p:spPr/>
        <p:txBody>
          <a:bodyPr/>
          <a:lstStyle/>
          <a:p>
            <a:r>
              <a:rPr lang="en-US" dirty="0" smtClean="0"/>
              <a:t>Updated in Fall of 2015 with input from ASTDD</a:t>
            </a:r>
          </a:p>
          <a:p>
            <a:pPr marL="0" indent="0">
              <a:buNone/>
            </a:pPr>
            <a:endParaRPr lang="en-US" dirty="0" smtClean="0"/>
          </a:p>
          <a:p>
            <a:r>
              <a:rPr lang="en-US" dirty="0" smtClean="0"/>
              <a:t>Informs written comments or sign on letters ASTHO produces and guides ASTHO’s oral health activities</a:t>
            </a:r>
          </a:p>
          <a:p>
            <a:pPr marL="0" indent="0">
              <a:buNone/>
            </a:pPr>
            <a:endParaRPr lang="en-US" dirty="0" smtClean="0"/>
          </a:p>
          <a:p>
            <a:r>
              <a:rPr lang="en-US" dirty="0" smtClean="0"/>
              <a:t>Serves as a resource for health agency staff and partners when determining oral health priorities or providing written comment on oral health issues </a:t>
            </a:r>
          </a:p>
          <a:p>
            <a:pPr marL="257175" lvl="1" indent="0">
              <a:buNone/>
            </a:pPr>
            <a:endParaRPr lang="en-US" dirty="0"/>
          </a:p>
        </p:txBody>
      </p:sp>
    </p:spTree>
    <p:extLst>
      <p:ext uri="{BB962C8B-B14F-4D97-AF65-F5344CB8AC3E}">
        <p14:creationId xmlns:p14="http://schemas.microsoft.com/office/powerpoint/2010/main" val="419810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28800"/>
          </a:xfrm>
        </p:spPr>
        <p:txBody>
          <a:bodyPr/>
          <a:lstStyle/>
          <a:p>
            <a:r>
              <a:rPr lang="en-US" dirty="0"/>
              <a:t>Best </a:t>
            </a:r>
            <a:r>
              <a:rPr lang="en-US" dirty="0" smtClean="0"/>
              <a:t>Practice Approach: </a:t>
            </a:r>
            <a:r>
              <a:rPr lang="en-US" b="1" dirty="0" smtClean="0"/>
              <a:t>Developing </a:t>
            </a:r>
            <a:r>
              <a:rPr lang="en-US" b="1" dirty="0"/>
              <a:t>Workforce Capacity in State Oral Health Programs</a:t>
            </a:r>
          </a:p>
        </p:txBody>
      </p:sp>
      <p:sp>
        <p:nvSpPr>
          <p:cNvPr id="3" name="Text Placeholder 2"/>
          <p:cNvSpPr>
            <a:spLocks noGrp="1"/>
          </p:cNvSpPr>
          <p:nvPr>
            <p:ph type="body" idx="1"/>
          </p:nvPr>
        </p:nvSpPr>
        <p:spPr>
          <a:xfrm>
            <a:off x="457200" y="2667000"/>
            <a:ext cx="8229600" cy="380999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This report describes a public health strategy to enhance state oral health program capacity, assess the strength of evidence on the effectiveness of the strategy, and uses practice examples to illustrate successful and innovative implementation programs. </a:t>
            </a:r>
            <a:endParaRPr lang="en-US" sz="2800" dirty="0"/>
          </a:p>
        </p:txBody>
      </p:sp>
    </p:spTree>
    <p:extLst>
      <p:ext uri="{BB962C8B-B14F-4D97-AF65-F5344CB8AC3E}">
        <p14:creationId xmlns:p14="http://schemas.microsoft.com/office/powerpoint/2010/main" val="1284953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Data – SOHP Workforce</a:t>
            </a:r>
            <a:endParaRPr lang="en-US" dirty="0"/>
          </a:p>
        </p:txBody>
      </p:sp>
      <p:sp>
        <p:nvSpPr>
          <p:cNvPr id="3" name="Text Placeholder 2"/>
          <p:cNvSpPr>
            <a:spLocks noGrp="1"/>
          </p:cNvSpPr>
          <p:nvPr>
            <p:ph type="body" idx="1"/>
          </p:nvPr>
        </p:nvSpPr>
        <p:spPr/>
        <p:txBody>
          <a:bodyPr/>
          <a:lstStyle/>
          <a:p>
            <a:r>
              <a:rPr lang="en-US" dirty="0" smtClean="0"/>
              <a:t> 2004 - 2010 States with a state dental director (SDD) increased from 30 to 45</a:t>
            </a:r>
          </a:p>
          <a:p>
            <a:r>
              <a:rPr lang="en-US" dirty="0" smtClean="0"/>
              <a:t> 2000 – 2010 The number of states with a full-time SDD increased from 30 to 47</a:t>
            </a:r>
          </a:p>
          <a:p>
            <a:r>
              <a:rPr lang="en-US" dirty="0" smtClean="0"/>
              <a:t> In 2010 only 36 states required the SDD to have public health experience</a:t>
            </a:r>
          </a:p>
          <a:p>
            <a:r>
              <a:rPr lang="en-US" dirty="0" smtClean="0"/>
              <a:t> In 2010, 16 states had statutory requirements for an SDD and 19 had statutory requirements for an SOHP</a:t>
            </a:r>
            <a:endParaRPr lang="en-US" dirty="0"/>
          </a:p>
        </p:txBody>
      </p:sp>
    </p:spTree>
    <p:extLst>
      <p:ext uri="{BB962C8B-B14F-4D97-AF65-F5344CB8AC3E}">
        <p14:creationId xmlns:p14="http://schemas.microsoft.com/office/powerpoint/2010/main" val="1767969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lstStyle/>
          <a:p>
            <a:r>
              <a:rPr lang="en-US" dirty="0" smtClean="0"/>
              <a:t>SOHP </a:t>
            </a:r>
            <a:r>
              <a:rPr lang="en-US" smtClean="0"/>
              <a:t>Workforce Data</a:t>
            </a:r>
            <a:br>
              <a:rPr lang="en-US" smtClean="0"/>
            </a:br>
            <a:r>
              <a:rPr lang="en-US" smtClean="0"/>
              <a:t> (FY 2013/14)</a:t>
            </a:r>
            <a:endParaRPr lang="en-US" dirty="0"/>
          </a:p>
        </p:txBody>
      </p:sp>
      <p:sp>
        <p:nvSpPr>
          <p:cNvPr id="3" name="Text Placeholder 2"/>
          <p:cNvSpPr>
            <a:spLocks noGrp="1"/>
          </p:cNvSpPr>
          <p:nvPr>
            <p:ph type="body" idx="1"/>
          </p:nvPr>
        </p:nvSpPr>
        <p:spPr>
          <a:xfrm>
            <a:off x="457200" y="2286000"/>
            <a:ext cx="8229600" cy="4190999"/>
          </a:xfrm>
        </p:spPr>
        <p:txBody>
          <a:bodyPr/>
          <a:lstStyle/>
          <a:p>
            <a:r>
              <a:rPr lang="en-US" sz="2800" dirty="0" smtClean="0"/>
              <a:t> 59% of programs had 5 or fewer full-time employees</a:t>
            </a:r>
          </a:p>
          <a:p>
            <a:r>
              <a:rPr lang="en-US" sz="2800" dirty="0" smtClean="0"/>
              <a:t> 4% of programs had more than 20 full-time employees</a:t>
            </a:r>
          </a:p>
          <a:p>
            <a:r>
              <a:rPr lang="en-US" sz="2800" dirty="0" smtClean="0"/>
              <a:t> 61% of states had fewer than 2 funded contractors and 12% had more than 10</a:t>
            </a:r>
            <a:endParaRPr lang="en-US" sz="2800" dirty="0"/>
          </a:p>
        </p:txBody>
      </p:sp>
    </p:spTree>
    <p:extLst>
      <p:ext uri="{BB962C8B-B14F-4D97-AF65-F5344CB8AC3E}">
        <p14:creationId xmlns:p14="http://schemas.microsoft.com/office/powerpoint/2010/main" val="613350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Developing the SOHP Workforce</a:t>
            </a:r>
            <a:endParaRPr lang="en-US" dirty="0"/>
          </a:p>
        </p:txBody>
      </p:sp>
      <p:sp>
        <p:nvSpPr>
          <p:cNvPr id="3" name="Text Placeholder 2"/>
          <p:cNvSpPr>
            <a:spLocks noGrp="1"/>
          </p:cNvSpPr>
          <p:nvPr>
            <p:ph type="body" idx="1"/>
          </p:nvPr>
        </p:nvSpPr>
        <p:spPr>
          <a:xfrm>
            <a:off x="457200" y="2057400"/>
            <a:ext cx="8229600" cy="4419599"/>
          </a:xfrm>
        </p:spPr>
        <p:txBody>
          <a:bodyPr/>
          <a:lstStyle/>
          <a:p>
            <a:r>
              <a:rPr lang="en-US" sz="2800" dirty="0" smtClean="0"/>
              <a:t> Define the state dental public health workforce</a:t>
            </a:r>
          </a:p>
          <a:p>
            <a:r>
              <a:rPr lang="en-US" sz="2800" dirty="0" smtClean="0"/>
              <a:t> Recruit qualified SOHP staff</a:t>
            </a:r>
          </a:p>
          <a:p>
            <a:r>
              <a:rPr lang="en-US" sz="2800" dirty="0" smtClean="0"/>
              <a:t> Retain highly qualified and experienced staff</a:t>
            </a:r>
          </a:p>
          <a:p>
            <a:r>
              <a:rPr lang="en-US" sz="2800" dirty="0" smtClean="0"/>
              <a:t> Dual Strategies: </a:t>
            </a:r>
          </a:p>
          <a:p>
            <a:pPr lvl="1"/>
            <a:r>
              <a:rPr lang="en-US" sz="2800" dirty="0"/>
              <a:t> </a:t>
            </a:r>
            <a:r>
              <a:rPr lang="en-US" sz="2800" dirty="0" smtClean="0"/>
              <a:t>Succession Planning</a:t>
            </a:r>
          </a:p>
          <a:p>
            <a:pPr lvl="1"/>
            <a:r>
              <a:rPr lang="en-US" sz="2800" dirty="0" smtClean="0"/>
              <a:t> Redefine Retirement</a:t>
            </a:r>
            <a:endParaRPr lang="en-US" sz="2800" dirty="0"/>
          </a:p>
        </p:txBody>
      </p:sp>
    </p:spTree>
    <p:extLst>
      <p:ext uri="{BB962C8B-B14F-4D97-AF65-F5344CB8AC3E}">
        <p14:creationId xmlns:p14="http://schemas.microsoft.com/office/powerpoint/2010/main" val="2862588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lstStyle/>
          <a:p>
            <a:r>
              <a:rPr lang="en-US" dirty="0" smtClean="0"/>
              <a:t>Strategies Beyond the Dental Public Health Workforce</a:t>
            </a:r>
            <a:endParaRPr lang="en-US" dirty="0"/>
          </a:p>
        </p:txBody>
      </p:sp>
      <p:sp>
        <p:nvSpPr>
          <p:cNvPr id="3" name="Text Placeholder 2"/>
          <p:cNvSpPr>
            <a:spLocks noGrp="1"/>
          </p:cNvSpPr>
          <p:nvPr>
            <p:ph type="body" idx="1"/>
          </p:nvPr>
        </p:nvSpPr>
        <p:spPr>
          <a:xfrm>
            <a:off x="457200" y="2362201"/>
            <a:ext cx="8229600" cy="3200400"/>
          </a:xfrm>
        </p:spPr>
        <p:txBody>
          <a:bodyPr/>
          <a:lstStyle/>
          <a:p>
            <a:r>
              <a:rPr lang="en-US" sz="2800" dirty="0" smtClean="0"/>
              <a:t> Resource Sharing</a:t>
            </a:r>
          </a:p>
          <a:p>
            <a:r>
              <a:rPr lang="en-US" sz="2800" dirty="0" smtClean="0"/>
              <a:t> Marketing and Assuring Sustainability</a:t>
            </a:r>
          </a:p>
          <a:p>
            <a:r>
              <a:rPr lang="en-US" sz="2800" dirty="0"/>
              <a:t> </a:t>
            </a:r>
            <a:r>
              <a:rPr lang="en-US" sz="2800" dirty="0" smtClean="0"/>
              <a:t>Training for the Most Needed Knowledge, Skills and Attitudes  </a:t>
            </a:r>
            <a:endParaRPr lang="en-US" sz="2800" dirty="0"/>
          </a:p>
        </p:txBody>
      </p:sp>
    </p:spTree>
    <p:extLst>
      <p:ext uri="{BB962C8B-B14F-4D97-AF65-F5344CB8AC3E}">
        <p14:creationId xmlns:p14="http://schemas.microsoft.com/office/powerpoint/2010/main" val="4016560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lstStyle/>
          <a:p>
            <a:r>
              <a:rPr lang="en-US" dirty="0" smtClean="0"/>
              <a:t>Highlights of State </a:t>
            </a:r>
            <a:r>
              <a:rPr lang="en-US" smtClean="0"/>
              <a:t>Practice Examples</a:t>
            </a:r>
            <a:endParaRPr lang="en-US"/>
          </a:p>
        </p:txBody>
      </p:sp>
      <p:sp>
        <p:nvSpPr>
          <p:cNvPr id="3" name="Text Placeholder 2"/>
          <p:cNvSpPr>
            <a:spLocks noGrp="1"/>
          </p:cNvSpPr>
          <p:nvPr>
            <p:ph type="body" idx="1"/>
          </p:nvPr>
        </p:nvSpPr>
        <p:spPr>
          <a:xfrm>
            <a:off x="457200" y="2133600"/>
            <a:ext cx="8229600" cy="4343399"/>
          </a:xfrm>
        </p:spPr>
        <p:txBody>
          <a:bodyPr/>
          <a:lstStyle/>
          <a:p>
            <a:r>
              <a:rPr lang="en-US" dirty="0" smtClean="0"/>
              <a:t> MD – Oral Health Program Infrastructure </a:t>
            </a:r>
          </a:p>
          <a:p>
            <a:endParaRPr lang="en-US" dirty="0"/>
          </a:p>
          <a:p>
            <a:r>
              <a:rPr lang="en-US" dirty="0" smtClean="0"/>
              <a:t> MI – Improving Oral Health through Collaboration, Integration and Systems Development to Increase Capacity</a:t>
            </a:r>
          </a:p>
          <a:p>
            <a:endParaRPr lang="en-US" dirty="0"/>
          </a:p>
          <a:p>
            <a:r>
              <a:rPr lang="en-US" dirty="0" smtClean="0"/>
              <a:t> NY – New York State Dental Public Health Residency Program</a:t>
            </a:r>
            <a:endParaRPr lang="en-US" dirty="0"/>
          </a:p>
        </p:txBody>
      </p:sp>
    </p:spTree>
    <p:extLst>
      <p:ext uri="{BB962C8B-B14F-4D97-AF65-F5344CB8AC3E}">
        <p14:creationId xmlns:p14="http://schemas.microsoft.com/office/powerpoint/2010/main" val="4249119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93" y="2396971"/>
            <a:ext cx="7991567" cy="1012054"/>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66316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Highlights</a:t>
            </a:r>
            <a:endParaRPr lang="en-US" dirty="0"/>
          </a:p>
        </p:txBody>
      </p:sp>
      <p:sp>
        <p:nvSpPr>
          <p:cNvPr id="3" name="Content Placeholder 2"/>
          <p:cNvSpPr>
            <a:spLocks noGrp="1"/>
          </p:cNvSpPr>
          <p:nvPr>
            <p:ph idx="1"/>
          </p:nvPr>
        </p:nvSpPr>
        <p:spPr>
          <a:xfrm>
            <a:off x="628651" y="1701800"/>
            <a:ext cx="7886700" cy="4420704"/>
          </a:xfrm>
        </p:spPr>
        <p:txBody>
          <a:bodyPr/>
          <a:lstStyle/>
          <a:p>
            <a:r>
              <a:rPr lang="en-US" dirty="0" smtClean="0"/>
              <a:t>Outlines ASTHO’s </a:t>
            </a:r>
            <a:r>
              <a:rPr lang="en-US" dirty="0"/>
              <a:t>support for state health agency efforts to improve the oral health of their population </a:t>
            </a:r>
            <a:r>
              <a:rPr lang="en-US" dirty="0" smtClean="0"/>
              <a:t>by:</a:t>
            </a:r>
          </a:p>
          <a:p>
            <a:pPr marL="0" indent="0">
              <a:buNone/>
            </a:pPr>
            <a:endParaRPr lang="en-US" dirty="0" smtClean="0"/>
          </a:p>
          <a:p>
            <a:pPr lvl="1"/>
            <a:r>
              <a:rPr lang="en-US" sz="2400" dirty="0" smtClean="0"/>
              <a:t>Enhancing </a:t>
            </a:r>
            <a:r>
              <a:rPr lang="en-US" sz="2400" dirty="0"/>
              <a:t>state oral health </a:t>
            </a:r>
            <a:r>
              <a:rPr lang="en-US" sz="2400" dirty="0" smtClean="0"/>
              <a:t>infrastructure focusing on:</a:t>
            </a:r>
          </a:p>
          <a:p>
            <a:pPr lvl="2"/>
            <a:r>
              <a:rPr lang="en-US" dirty="0" smtClean="0"/>
              <a:t>Prevention</a:t>
            </a:r>
          </a:p>
          <a:p>
            <a:pPr lvl="2"/>
            <a:r>
              <a:rPr lang="en-US" dirty="0" smtClean="0"/>
              <a:t>Access to care</a:t>
            </a:r>
          </a:p>
          <a:p>
            <a:pPr lvl="2"/>
            <a:r>
              <a:rPr lang="en-US" dirty="0" smtClean="0"/>
              <a:t>Public health infrastructure</a:t>
            </a:r>
          </a:p>
          <a:p>
            <a:pPr lvl="2"/>
            <a:r>
              <a:rPr lang="en-US" dirty="0" smtClean="0"/>
              <a:t>Health disparities</a:t>
            </a:r>
          </a:p>
          <a:p>
            <a:pPr lvl="2"/>
            <a:endParaRPr lang="en-US" dirty="0" smtClean="0"/>
          </a:p>
          <a:p>
            <a:pPr lvl="1"/>
            <a:r>
              <a:rPr lang="en-US" sz="2400" dirty="0" smtClean="0"/>
              <a:t>Improving </a:t>
            </a:r>
            <a:r>
              <a:rPr lang="en-US" sz="2400" dirty="0"/>
              <a:t>access to oral healthcare </a:t>
            </a:r>
            <a:r>
              <a:rPr lang="en-US" sz="2400" dirty="0" smtClean="0"/>
              <a:t>services</a:t>
            </a:r>
          </a:p>
          <a:p>
            <a:pPr marL="257175" lvl="1" indent="0">
              <a:buNone/>
            </a:pPr>
            <a:endParaRPr lang="en-US" sz="2400" dirty="0"/>
          </a:p>
          <a:p>
            <a:pPr lvl="1"/>
            <a:r>
              <a:rPr lang="en-US" sz="2400" dirty="0"/>
              <a:t>Ensuring that state oral health programs are well integrated in state health </a:t>
            </a:r>
            <a:r>
              <a:rPr lang="en-US" sz="2400" dirty="0" smtClean="0"/>
              <a:t>departments</a:t>
            </a:r>
          </a:p>
        </p:txBody>
      </p:sp>
    </p:spTree>
    <p:extLst>
      <p:ext uri="{BB962C8B-B14F-4D97-AF65-F5344CB8AC3E}">
        <p14:creationId xmlns:p14="http://schemas.microsoft.com/office/powerpoint/2010/main" val="120945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Statement Highlights</a:t>
            </a:r>
            <a:endParaRPr lang="en-US" dirty="0"/>
          </a:p>
        </p:txBody>
      </p:sp>
      <p:sp>
        <p:nvSpPr>
          <p:cNvPr id="3" name="Content Placeholder 2"/>
          <p:cNvSpPr>
            <a:spLocks noGrp="1"/>
          </p:cNvSpPr>
          <p:nvPr>
            <p:ph idx="1"/>
          </p:nvPr>
        </p:nvSpPr>
        <p:spPr>
          <a:xfrm>
            <a:off x="391583" y="1606974"/>
            <a:ext cx="7886700" cy="4451921"/>
          </a:xfrm>
        </p:spPr>
        <p:txBody>
          <a:bodyPr/>
          <a:lstStyle/>
          <a:p>
            <a:pPr lvl="0"/>
            <a:r>
              <a:rPr lang="en-US" dirty="0" smtClean="0"/>
              <a:t>The statement places a strong emphasis on the oral health workforce and infrastructure </a:t>
            </a:r>
          </a:p>
          <a:p>
            <a:pPr marL="0" lvl="0" indent="0">
              <a:buNone/>
            </a:pPr>
            <a:endParaRPr lang="en-US" sz="1000" dirty="0"/>
          </a:p>
          <a:p>
            <a:pPr lvl="1"/>
            <a:r>
              <a:rPr lang="en-US" sz="1800" dirty="0" smtClean="0">
                <a:latin typeface="Arial" panose="020B0604020202020204" pitchFamily="34" charset="0"/>
              </a:rPr>
              <a:t>Supports </a:t>
            </a:r>
            <a:r>
              <a:rPr lang="en-US" sz="1800" dirty="0">
                <a:latin typeface="Arial" panose="020B0604020202020204" pitchFamily="34" charset="0"/>
              </a:rPr>
              <a:t>i</a:t>
            </a:r>
            <a:r>
              <a:rPr lang="en-US" sz="1800" dirty="0" smtClean="0">
                <a:latin typeface="Arial" panose="020B0604020202020204" pitchFamily="34" charset="0"/>
              </a:rPr>
              <a:t>ncreasing </a:t>
            </a:r>
            <a:r>
              <a:rPr lang="en-US" sz="1800" dirty="0">
                <a:latin typeface="Arial" panose="020B0604020202020204" pitchFamily="34" charset="0"/>
              </a:rPr>
              <a:t>public health infrastructure funding for planning, delivering, and evaluating </a:t>
            </a:r>
            <a:r>
              <a:rPr lang="en-US" sz="1800" dirty="0" smtClean="0">
                <a:latin typeface="Arial" panose="020B0604020202020204" pitchFamily="34" charset="0"/>
              </a:rPr>
              <a:t>oral </a:t>
            </a:r>
            <a:r>
              <a:rPr lang="en-US" sz="1800" dirty="0">
                <a:latin typeface="Arial" panose="020B0604020202020204" pitchFamily="34" charset="0"/>
              </a:rPr>
              <a:t>public health </a:t>
            </a:r>
            <a:r>
              <a:rPr lang="en-US" sz="1800" dirty="0" smtClean="0">
                <a:latin typeface="Arial" panose="020B0604020202020204" pitchFamily="34" charset="0"/>
              </a:rPr>
              <a:t>activities</a:t>
            </a:r>
          </a:p>
          <a:p>
            <a:pPr marL="257175" lvl="1" indent="0">
              <a:buNone/>
            </a:pPr>
            <a:endParaRPr lang="en-US" sz="1800" dirty="0">
              <a:latin typeface="Arial" panose="020B0604020202020204" pitchFamily="34" charset="0"/>
            </a:endParaRPr>
          </a:p>
          <a:p>
            <a:pPr lvl="1">
              <a:defRPr/>
            </a:pPr>
            <a:r>
              <a:rPr lang="en-US" sz="1800" dirty="0" smtClean="0">
                <a:latin typeface="Arial" panose="020B0604020202020204" pitchFamily="34" charset="0"/>
              </a:rPr>
              <a:t>Supports using </a:t>
            </a:r>
            <a:r>
              <a:rPr lang="en-US" sz="1800" dirty="0">
                <a:latin typeface="Arial" panose="020B0604020202020204" pitchFamily="34" charset="0"/>
              </a:rPr>
              <a:t>a full array of public health, healthcare, and oral health professionals in a variety of settings to address </a:t>
            </a:r>
            <a:r>
              <a:rPr lang="en-US" sz="1800" dirty="0" smtClean="0">
                <a:latin typeface="Arial" panose="020B0604020202020204" pitchFamily="34" charset="0"/>
              </a:rPr>
              <a:t>oral </a:t>
            </a:r>
            <a:r>
              <a:rPr lang="en-US" sz="1800" dirty="0">
                <a:latin typeface="Arial" panose="020B0604020202020204" pitchFamily="34" charset="0"/>
              </a:rPr>
              <a:t>health workforce shortages and increase access to </a:t>
            </a:r>
            <a:r>
              <a:rPr lang="en-US" sz="1800" dirty="0" smtClean="0">
                <a:latin typeface="Arial" panose="020B0604020202020204" pitchFamily="34" charset="0"/>
              </a:rPr>
              <a:t>oral </a:t>
            </a:r>
            <a:r>
              <a:rPr lang="en-US" sz="1800" dirty="0">
                <a:latin typeface="Arial" panose="020B0604020202020204" pitchFamily="34" charset="0"/>
              </a:rPr>
              <a:t>health </a:t>
            </a:r>
            <a:r>
              <a:rPr lang="en-US" sz="1800" dirty="0" smtClean="0">
                <a:latin typeface="Arial" panose="020B0604020202020204" pitchFamily="34" charset="0"/>
              </a:rPr>
              <a:t>services</a:t>
            </a:r>
          </a:p>
          <a:p>
            <a:pPr marL="257175" lvl="1" indent="0">
              <a:buNone/>
              <a:defRPr/>
            </a:pPr>
            <a:endParaRPr lang="en-US" sz="1800" dirty="0" smtClean="0">
              <a:latin typeface="Arial" panose="020B0604020202020204" pitchFamily="34" charset="0"/>
            </a:endParaRPr>
          </a:p>
          <a:p>
            <a:pPr lvl="1">
              <a:defRPr/>
            </a:pPr>
            <a:r>
              <a:rPr lang="en-US" sz="1800" dirty="0">
                <a:latin typeface="Arial" panose="020B0604020202020204" pitchFamily="34" charset="0"/>
                <a:cs typeface="Arial" panose="020B0604020202020204" pitchFamily="34" charset="0"/>
              </a:rPr>
              <a:t>Emphasizes the importance of integrating oral health across programs and </a:t>
            </a:r>
            <a:r>
              <a:rPr lang="en-US" sz="1800" dirty="0" smtClean="0">
                <a:latin typeface="Arial" panose="020B0604020202020204" pitchFamily="34" charset="0"/>
                <a:cs typeface="Arial" panose="020B0604020202020204" pitchFamily="34" charset="0"/>
              </a:rPr>
              <a:t>agencies</a:t>
            </a:r>
          </a:p>
          <a:p>
            <a:pPr marL="257175" lvl="1" indent="0">
              <a:buNone/>
              <a:defRPr/>
            </a:pPr>
            <a:endParaRPr lang="en-US" sz="1800" dirty="0"/>
          </a:p>
          <a:p>
            <a:pPr lvl="1">
              <a:defRPr/>
            </a:pPr>
            <a:r>
              <a:rPr lang="en-US" sz="1800" dirty="0" smtClean="0">
                <a:latin typeface="Arial" panose="020B0604020202020204" pitchFamily="34" charset="0"/>
                <a:cs typeface="Arial" panose="020B0604020202020204" pitchFamily="34" charset="0"/>
              </a:rPr>
              <a:t>Prioritizes promoting health equity and the </a:t>
            </a:r>
            <a:r>
              <a:rPr lang="en-US" sz="1800" dirty="0">
                <a:latin typeface="Arial" panose="020B0604020202020204" pitchFamily="34" charset="0"/>
                <a:cs typeface="Arial" panose="020B0604020202020204" pitchFamily="34" charset="0"/>
              </a:rPr>
              <a:t>use of a health in all policies framework  </a:t>
            </a:r>
          </a:p>
          <a:p>
            <a:endParaRPr lang="en-US" dirty="0" smtClean="0"/>
          </a:p>
          <a:p>
            <a:endParaRPr lang="en-US" sz="2400" dirty="0" smtClean="0"/>
          </a:p>
          <a:p>
            <a:pPr marL="0" indent="0">
              <a:buNone/>
            </a:pPr>
            <a:endParaRPr lang="en-US" sz="2400" dirty="0" smtClean="0"/>
          </a:p>
          <a:p>
            <a:pPr marL="257175" lvl="1" indent="0">
              <a:buNone/>
            </a:pPr>
            <a:endParaRPr lang="en-US" sz="2000" dirty="0" smtClean="0"/>
          </a:p>
          <a:p>
            <a:pPr marL="257175" lvl="1" indent="0">
              <a:buNone/>
            </a:pPr>
            <a:endParaRPr lang="en-US" sz="2000" dirty="0" smtClean="0"/>
          </a:p>
          <a:p>
            <a:pPr marL="514350" lvl="2" indent="0">
              <a:buNone/>
            </a:pPr>
            <a:endParaRPr lang="en-US" sz="1600" dirty="0" smtClean="0"/>
          </a:p>
        </p:txBody>
      </p:sp>
    </p:spTree>
    <p:extLst>
      <p:ext uri="{BB962C8B-B14F-4D97-AF65-F5344CB8AC3E}">
        <p14:creationId xmlns:p14="http://schemas.microsoft.com/office/powerpoint/2010/main" val="3736061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37" y="95003"/>
            <a:ext cx="8359650" cy="807522"/>
          </a:xfrm>
        </p:spPr>
        <p:txBody>
          <a:bodyPr anchor="t">
            <a:normAutofit fontScale="90000"/>
          </a:bodyPr>
          <a:lstStyle/>
          <a:p>
            <a:r>
              <a:rPr lang="en-US" sz="2900" dirty="0"/>
              <a:t>Delaware  State Oral Health Program </a:t>
            </a:r>
            <a:r>
              <a:rPr lang="en-US" sz="2900" dirty="0" smtClean="0"/>
              <a:t>Policy Development</a:t>
            </a:r>
            <a:endParaRPr lang="en-US" dirty="0"/>
          </a:p>
        </p:txBody>
      </p:sp>
      <p:sp>
        <p:nvSpPr>
          <p:cNvPr id="3" name="Content Placeholder 2"/>
          <p:cNvSpPr>
            <a:spLocks noGrp="1"/>
          </p:cNvSpPr>
          <p:nvPr>
            <p:ph idx="1"/>
          </p:nvPr>
        </p:nvSpPr>
        <p:spPr>
          <a:xfrm>
            <a:off x="593766" y="924845"/>
            <a:ext cx="8110847" cy="5630333"/>
          </a:xfrm>
        </p:spPr>
        <p:txBody>
          <a:bodyPr>
            <a:normAutofit fontScale="25000" lnSpcReduction="20000"/>
          </a:bodyPr>
          <a:lstStyle/>
          <a:p>
            <a:r>
              <a:rPr lang="en-US" sz="9600" dirty="0" smtClean="0"/>
              <a:t>Leadership</a:t>
            </a:r>
          </a:p>
          <a:p>
            <a:pPr lvl="1"/>
            <a:r>
              <a:rPr lang="en-US" sz="7200" dirty="0" smtClean="0">
                <a:cs typeface="Arial" panose="020B0604020202020204" pitchFamily="34" charset="0"/>
              </a:rPr>
              <a:t>Full Time State Dental Director and Staff</a:t>
            </a:r>
          </a:p>
          <a:p>
            <a:pPr lvl="1"/>
            <a:r>
              <a:rPr lang="en-US" sz="7200" dirty="0" smtClean="0">
                <a:cs typeface="Arial" panose="020B0604020202020204" pitchFamily="34" charset="0"/>
              </a:rPr>
              <a:t>Organizational Placement - Reports to State Health Officer</a:t>
            </a:r>
          </a:p>
          <a:p>
            <a:pPr lvl="1"/>
            <a:r>
              <a:rPr lang="en-US" sz="7200" dirty="0" smtClean="0">
                <a:cs typeface="Arial" panose="020B0604020202020204" pitchFamily="34" charset="0"/>
              </a:rPr>
              <a:t>Diversified Funding - General Funds, Grants</a:t>
            </a:r>
          </a:p>
          <a:p>
            <a:pPr marL="0" indent="0">
              <a:buNone/>
            </a:pPr>
            <a:endParaRPr lang="en-US" sz="400" dirty="0" smtClean="0">
              <a:cs typeface="Arial" panose="020B0604020202020204" pitchFamily="34" charset="0"/>
            </a:endParaRPr>
          </a:p>
          <a:p>
            <a:r>
              <a:rPr lang="en-US" sz="9600" dirty="0" smtClean="0">
                <a:cs typeface="Arial" panose="020B0604020202020204" pitchFamily="34" charset="0"/>
              </a:rPr>
              <a:t>Partnerships and Coalitions</a:t>
            </a:r>
          </a:p>
          <a:p>
            <a:pPr lvl="1"/>
            <a:r>
              <a:rPr lang="en-US" sz="7200" dirty="0" smtClean="0">
                <a:cs typeface="Arial" panose="020B0604020202020204" pitchFamily="34" charset="0"/>
              </a:rPr>
              <a:t>Delaware Oral Health Coalition</a:t>
            </a:r>
          </a:p>
          <a:p>
            <a:pPr lvl="1"/>
            <a:r>
              <a:rPr lang="en-US" sz="7200" dirty="0" smtClean="0">
                <a:cs typeface="Arial" panose="020B0604020202020204" pitchFamily="34" charset="0"/>
              </a:rPr>
              <a:t>Action Groups</a:t>
            </a:r>
          </a:p>
          <a:p>
            <a:pPr lvl="2">
              <a:buFont typeface="Calibri" panose="020F0502020204030204" pitchFamily="34" charset="0"/>
              <a:buChar char="₋"/>
            </a:pPr>
            <a:r>
              <a:rPr lang="en-US" sz="6400" dirty="0" smtClean="0">
                <a:cs typeface="Arial" panose="020B0604020202020204" pitchFamily="34" charset="0"/>
              </a:rPr>
              <a:t>Aging Adults and People with Disabilities</a:t>
            </a:r>
          </a:p>
          <a:p>
            <a:pPr lvl="2">
              <a:buFont typeface="Calibri" panose="020F0502020204030204" pitchFamily="34" charset="0"/>
              <a:buChar char="₋"/>
            </a:pPr>
            <a:r>
              <a:rPr lang="en-US" sz="6400" dirty="0" smtClean="0">
                <a:cs typeface="Arial" panose="020B0604020202020204" pitchFamily="34" charset="0"/>
              </a:rPr>
              <a:t>Children</a:t>
            </a:r>
          </a:p>
          <a:p>
            <a:pPr lvl="2">
              <a:buFont typeface="Calibri" panose="020F0502020204030204" pitchFamily="34" charset="0"/>
              <a:buChar char="₋"/>
            </a:pPr>
            <a:r>
              <a:rPr lang="en-US" sz="6400" dirty="0" smtClean="0">
                <a:cs typeface="Arial" panose="020B0604020202020204" pitchFamily="34" charset="0"/>
              </a:rPr>
              <a:t>Oral Health Literacy</a:t>
            </a:r>
          </a:p>
          <a:p>
            <a:pPr lvl="2">
              <a:buFont typeface="Calibri" panose="020F0502020204030204" pitchFamily="34" charset="0"/>
              <a:buChar char="₋"/>
            </a:pPr>
            <a:r>
              <a:rPr lang="en-US" sz="6400" dirty="0" smtClean="0">
                <a:cs typeface="Arial" panose="020B0604020202020204" pitchFamily="34" charset="0"/>
              </a:rPr>
              <a:t>Partnerships</a:t>
            </a:r>
          </a:p>
          <a:p>
            <a:pPr lvl="2">
              <a:buFont typeface="Calibri" panose="020F0502020204030204" pitchFamily="34" charset="0"/>
              <a:buChar char="₋"/>
            </a:pPr>
            <a:endParaRPr lang="en-US" sz="5600" dirty="0" smtClean="0">
              <a:cs typeface="Arial" panose="020B0604020202020204" pitchFamily="34" charset="0"/>
            </a:endParaRPr>
          </a:p>
          <a:p>
            <a:pPr lvl="1"/>
            <a:r>
              <a:rPr lang="en-US" sz="7200" dirty="0" smtClean="0">
                <a:cs typeface="Arial" panose="020B0604020202020204" pitchFamily="34" charset="0"/>
              </a:rPr>
              <a:t>MCH, Chronic Disease, Medicaid, Office of Drinking Water, Primary Care</a:t>
            </a:r>
          </a:p>
          <a:p>
            <a:pPr lvl="1"/>
            <a:r>
              <a:rPr lang="en-US" sz="7200" dirty="0" smtClean="0">
                <a:cs typeface="Arial" panose="020B0604020202020204" pitchFamily="34" charset="0"/>
              </a:rPr>
              <a:t>Dental Society, Dental Hygienists’ Association</a:t>
            </a:r>
          </a:p>
          <a:p>
            <a:pPr lvl="1"/>
            <a:endParaRPr lang="en-US" sz="400" dirty="0" smtClean="0">
              <a:latin typeface="Arial" panose="020B0604020202020204" pitchFamily="34" charset="0"/>
              <a:cs typeface="Arial" panose="020B0604020202020204" pitchFamily="34" charset="0"/>
            </a:endParaRPr>
          </a:p>
          <a:p>
            <a:r>
              <a:rPr lang="en-US" sz="9600" dirty="0" smtClean="0"/>
              <a:t>Policy Development</a:t>
            </a:r>
          </a:p>
          <a:p>
            <a:pPr lvl="1"/>
            <a:r>
              <a:rPr lang="en-US" sz="7200" dirty="0">
                <a:cs typeface="Arial" panose="020B0604020202020204" pitchFamily="34" charset="0"/>
              </a:rPr>
              <a:t>State Oral Health Plan</a:t>
            </a:r>
          </a:p>
          <a:p>
            <a:pPr marL="628650" lvl="2" indent="-117475"/>
            <a:r>
              <a:rPr lang="en-US" sz="6400" dirty="0">
                <a:cs typeface="Arial" panose="020B0604020202020204" pitchFamily="34" charset="0"/>
              </a:rPr>
              <a:t>Collaborative </a:t>
            </a:r>
            <a:r>
              <a:rPr lang="en-US" sz="6400" dirty="0" smtClean="0">
                <a:cs typeface="Arial" panose="020B0604020202020204" pitchFamily="34" charset="0"/>
              </a:rPr>
              <a:t>Process- 2014</a:t>
            </a:r>
          </a:p>
          <a:p>
            <a:pPr marL="234950" indent="-234950"/>
            <a:r>
              <a:rPr lang="en-US" sz="9600" dirty="0" smtClean="0">
                <a:cs typeface="Arial" panose="020B0604020202020204" pitchFamily="34" charset="0"/>
              </a:rPr>
              <a:t>Delaware Institute of Dental Education and Research (DIDER) </a:t>
            </a:r>
          </a:p>
          <a:p>
            <a:pPr marL="234950" indent="-234950"/>
            <a:r>
              <a:rPr lang="en-US" sz="9600" dirty="0" smtClean="0">
                <a:cs typeface="Arial" panose="020B0604020202020204" pitchFamily="34" charset="0"/>
              </a:rPr>
              <a:t>Summits</a:t>
            </a:r>
          </a:p>
          <a:p>
            <a:pPr marL="234950" indent="-234950"/>
            <a:r>
              <a:rPr lang="en-US" sz="9600" dirty="0" smtClean="0">
                <a:cs typeface="Arial" panose="020B0604020202020204" pitchFamily="34" charset="0"/>
              </a:rPr>
              <a:t>Health Care Commission to Improve Access</a:t>
            </a:r>
          </a:p>
          <a:p>
            <a:pPr lvl="1"/>
            <a:endParaRPr lang="en-US" dirty="0"/>
          </a:p>
        </p:txBody>
      </p:sp>
    </p:spTree>
    <p:extLst>
      <p:ext uri="{BB962C8B-B14F-4D97-AF65-F5344CB8AC3E}">
        <p14:creationId xmlns:p14="http://schemas.microsoft.com/office/powerpoint/2010/main" val="313252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26" y="213755"/>
            <a:ext cx="8099712" cy="855024"/>
          </a:xfrm>
        </p:spPr>
        <p:txBody>
          <a:bodyPr anchor="t">
            <a:noAutofit/>
          </a:bodyPr>
          <a:lstStyle/>
          <a:p>
            <a:r>
              <a:rPr lang="en-US" sz="2600" dirty="0"/>
              <a:t>Delaware  State Oral Health Program </a:t>
            </a:r>
            <a:r>
              <a:rPr lang="en-US" sz="2600" dirty="0" smtClean="0"/>
              <a:t> Assessment</a:t>
            </a:r>
            <a:endParaRPr lang="en-US" sz="2600" dirty="0"/>
          </a:p>
        </p:txBody>
      </p:sp>
      <p:sp>
        <p:nvSpPr>
          <p:cNvPr id="3" name="Content Placeholder 2"/>
          <p:cNvSpPr>
            <a:spLocks noGrp="1"/>
          </p:cNvSpPr>
          <p:nvPr>
            <p:ph idx="1"/>
          </p:nvPr>
        </p:nvSpPr>
        <p:spPr>
          <a:xfrm>
            <a:off x="628651" y="1413164"/>
            <a:ext cx="7886700" cy="4714503"/>
          </a:xfrm>
        </p:spPr>
        <p:txBody>
          <a:bodyPr/>
          <a:lstStyle/>
          <a:p>
            <a:r>
              <a:rPr lang="en-US" dirty="0"/>
              <a:t>Disease Surveillance</a:t>
            </a:r>
          </a:p>
          <a:p>
            <a:pPr marL="569913" lvl="1" indent="-166688"/>
            <a:r>
              <a:rPr lang="en-US" dirty="0"/>
              <a:t>Basic Screening Survey of Third Grade Children</a:t>
            </a:r>
          </a:p>
          <a:p>
            <a:pPr marL="569913" lvl="1" indent="-166688"/>
            <a:r>
              <a:rPr lang="en-US" dirty="0"/>
              <a:t>BRFSS</a:t>
            </a:r>
          </a:p>
          <a:p>
            <a:pPr marL="569913" lvl="1" indent="-166688"/>
            <a:r>
              <a:rPr lang="en-US" dirty="0"/>
              <a:t>Medicaid Utilization</a:t>
            </a:r>
          </a:p>
          <a:p>
            <a:pPr marL="569913" lvl="1" indent="-166688"/>
            <a:r>
              <a:rPr lang="en-US" dirty="0"/>
              <a:t>National Survey of Children’s Health</a:t>
            </a:r>
          </a:p>
          <a:p>
            <a:pPr marL="569913" lvl="1" indent="-166688"/>
            <a:r>
              <a:rPr lang="en-US" dirty="0"/>
              <a:t>NHANES</a:t>
            </a:r>
          </a:p>
          <a:p>
            <a:pPr marL="569913" lvl="1" indent="-166688"/>
            <a:r>
              <a:rPr lang="en-US" dirty="0"/>
              <a:t>PRAMS</a:t>
            </a:r>
          </a:p>
          <a:p>
            <a:pPr marL="569913" lvl="1" indent="-166688"/>
            <a:r>
              <a:rPr lang="en-US" dirty="0"/>
              <a:t>Oral Cancer</a:t>
            </a:r>
          </a:p>
          <a:p>
            <a:pPr marL="569913" lvl="1" indent="-166688"/>
            <a:r>
              <a:rPr lang="en-US" dirty="0"/>
              <a:t>Burden of Oral Disease</a:t>
            </a:r>
          </a:p>
          <a:p>
            <a:r>
              <a:rPr lang="en-US" dirty="0"/>
              <a:t>Dental Workforce Study</a:t>
            </a:r>
          </a:p>
          <a:p>
            <a:pPr marL="569913" lvl="1" indent="-166688"/>
            <a:r>
              <a:rPr lang="en-US" dirty="0"/>
              <a:t>Dentists in Delaware</a:t>
            </a:r>
          </a:p>
          <a:p>
            <a:pPr marL="569913" lvl="1" indent="-166688"/>
            <a:r>
              <a:rPr lang="en-US" dirty="0"/>
              <a:t>Dental Health Professional Shortage Area </a:t>
            </a:r>
          </a:p>
          <a:p>
            <a:endParaRPr lang="en-US" dirty="0"/>
          </a:p>
        </p:txBody>
      </p:sp>
    </p:spTree>
    <p:extLst>
      <p:ext uri="{BB962C8B-B14F-4D97-AF65-F5344CB8AC3E}">
        <p14:creationId xmlns:p14="http://schemas.microsoft.com/office/powerpoint/2010/main" val="1192166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33287"/>
            <a:ext cx="7886700" cy="880217"/>
          </a:xfrm>
        </p:spPr>
        <p:txBody>
          <a:bodyPr anchor="t">
            <a:noAutofit/>
          </a:bodyPr>
          <a:lstStyle/>
          <a:p>
            <a:r>
              <a:rPr lang="en-US" sz="2400" dirty="0" smtClean="0"/>
              <a:t>Delaware State Oral Health Program Assurance</a:t>
            </a:r>
            <a:endParaRPr lang="en-US" sz="2400" dirty="0"/>
          </a:p>
        </p:txBody>
      </p:sp>
      <p:sp>
        <p:nvSpPr>
          <p:cNvPr id="3" name="Content Placeholder 2"/>
          <p:cNvSpPr>
            <a:spLocks noGrp="1"/>
          </p:cNvSpPr>
          <p:nvPr>
            <p:ph idx="1"/>
          </p:nvPr>
        </p:nvSpPr>
        <p:spPr>
          <a:xfrm>
            <a:off x="628651" y="1033153"/>
            <a:ext cx="7886700" cy="5547110"/>
          </a:xfrm>
        </p:spPr>
        <p:txBody>
          <a:bodyPr>
            <a:normAutofit lnSpcReduction="10000"/>
          </a:bodyPr>
          <a:lstStyle/>
          <a:p>
            <a:pPr>
              <a:buSzPct val="150000"/>
              <a:buFont typeface="Wingdings" panose="05000000000000000000" pitchFamily="2" charset="2"/>
              <a:buChar char="§"/>
            </a:pPr>
            <a:r>
              <a:rPr lang="en-US" dirty="0" smtClean="0"/>
              <a:t>Access to Care</a:t>
            </a:r>
          </a:p>
          <a:p>
            <a:pPr marL="569913" lvl="1" indent="-166688">
              <a:lnSpc>
                <a:spcPct val="120000"/>
              </a:lnSpc>
              <a:buSzPct val="150000"/>
            </a:pPr>
            <a:r>
              <a:rPr lang="en-US" sz="1800" dirty="0" smtClean="0"/>
              <a:t> </a:t>
            </a:r>
            <a:r>
              <a:rPr lang="en-US" dirty="0" smtClean="0"/>
              <a:t>Dental Home</a:t>
            </a:r>
          </a:p>
          <a:p>
            <a:pPr marL="973138" lvl="1" indent="-166688">
              <a:lnSpc>
                <a:spcPct val="120000"/>
              </a:lnSpc>
              <a:buSzPct val="150000"/>
            </a:pPr>
            <a:r>
              <a:rPr lang="en-US" sz="1400" dirty="0" smtClean="0">
                <a:cs typeface="Arial" panose="020B0604020202020204" pitchFamily="34" charset="0"/>
              </a:rPr>
              <a:t>Medicaid</a:t>
            </a:r>
          </a:p>
          <a:p>
            <a:pPr marL="973138" lvl="1" indent="-166688">
              <a:lnSpc>
                <a:spcPct val="120000"/>
              </a:lnSpc>
              <a:buSzPct val="150000"/>
            </a:pPr>
            <a:r>
              <a:rPr lang="en-US" sz="1400" dirty="0" smtClean="0">
                <a:cs typeface="Arial" panose="020B0604020202020204" pitchFamily="34" charset="0"/>
              </a:rPr>
              <a:t>Community Clinics</a:t>
            </a:r>
          </a:p>
          <a:p>
            <a:pPr marL="973138" lvl="1" indent="-166688">
              <a:lnSpc>
                <a:spcPct val="120000"/>
              </a:lnSpc>
              <a:buSzPct val="150000"/>
            </a:pPr>
            <a:r>
              <a:rPr lang="en-US" sz="1400" dirty="0" smtClean="0">
                <a:cs typeface="Arial" panose="020B0604020202020204" pitchFamily="34" charset="0"/>
              </a:rPr>
              <a:t>Loan Repayment Program</a:t>
            </a:r>
          </a:p>
          <a:p>
            <a:pPr marL="973138" lvl="1" indent="-166688">
              <a:lnSpc>
                <a:spcPct val="120000"/>
              </a:lnSpc>
              <a:buSzPct val="150000"/>
            </a:pPr>
            <a:r>
              <a:rPr lang="en-US" sz="1400" dirty="0" smtClean="0">
                <a:cs typeface="Arial" panose="020B0604020202020204" pitchFamily="34" charset="0"/>
              </a:rPr>
              <a:t>Age- One Dental Visits</a:t>
            </a:r>
          </a:p>
          <a:p>
            <a:pPr marL="973138" lvl="1" indent="-166688">
              <a:lnSpc>
                <a:spcPct val="120000"/>
              </a:lnSpc>
              <a:buSzPct val="150000"/>
            </a:pPr>
            <a:r>
              <a:rPr lang="en-US" sz="1400" dirty="0" smtClean="0">
                <a:cs typeface="Arial" panose="020B0604020202020204" pitchFamily="34" charset="0"/>
              </a:rPr>
              <a:t>Medical-Dental Collaboration</a:t>
            </a:r>
          </a:p>
          <a:p>
            <a:pPr>
              <a:lnSpc>
                <a:spcPct val="120000"/>
              </a:lnSpc>
              <a:buSzPct val="150000"/>
              <a:buFont typeface="Wingdings" panose="05000000000000000000" pitchFamily="2" charset="2"/>
              <a:buChar char="§"/>
            </a:pPr>
            <a:r>
              <a:rPr lang="en-US" dirty="0" smtClean="0"/>
              <a:t>Population Based Services</a:t>
            </a:r>
          </a:p>
          <a:p>
            <a:pPr marL="628650" lvl="1" indent="-225425">
              <a:lnSpc>
                <a:spcPct val="120000"/>
              </a:lnSpc>
            </a:pPr>
            <a:r>
              <a:rPr lang="en-US" dirty="0" smtClean="0">
                <a:cs typeface="Arial" panose="020B0604020202020204" pitchFamily="34" charset="0"/>
              </a:rPr>
              <a:t>School-Linked Dental Clinic System</a:t>
            </a:r>
          </a:p>
          <a:p>
            <a:pPr marL="628650" lvl="1" indent="-225425">
              <a:lnSpc>
                <a:spcPct val="120000"/>
              </a:lnSpc>
            </a:pPr>
            <a:r>
              <a:rPr lang="en-US" sz="2000" dirty="0" smtClean="0">
                <a:cs typeface="Arial" panose="020B0604020202020204" pitchFamily="34" charset="0"/>
              </a:rPr>
              <a:t>School- Based Sealant Program</a:t>
            </a:r>
          </a:p>
          <a:p>
            <a:pPr marL="628650" lvl="1" indent="-225425">
              <a:lnSpc>
                <a:spcPct val="120000"/>
              </a:lnSpc>
            </a:pPr>
            <a:r>
              <a:rPr lang="en-US" sz="2000" dirty="0" smtClean="0">
                <a:cs typeface="Arial" panose="020B0604020202020204" pitchFamily="34" charset="0"/>
              </a:rPr>
              <a:t>Community Water Fluoridation- 86% of Population</a:t>
            </a:r>
          </a:p>
          <a:p>
            <a:pPr marL="628650" lvl="1" indent="-225425">
              <a:lnSpc>
                <a:spcPct val="120000"/>
              </a:lnSpc>
            </a:pPr>
            <a:r>
              <a:rPr lang="en-US" sz="2000" dirty="0" smtClean="0">
                <a:cs typeface="Arial" panose="020B0604020202020204" pitchFamily="34" charset="0"/>
              </a:rPr>
              <a:t>Oral Health Literacy</a:t>
            </a:r>
          </a:p>
          <a:p>
            <a:pPr marL="800100" lvl="2">
              <a:lnSpc>
                <a:spcPct val="120000"/>
              </a:lnSpc>
            </a:pPr>
            <a:r>
              <a:rPr lang="en-US" sz="1800" dirty="0" smtClean="0">
                <a:cs typeface="Arial" panose="020B0604020202020204" pitchFamily="34" charset="0"/>
              </a:rPr>
              <a:t>First Smile Delaware</a:t>
            </a:r>
          </a:p>
          <a:p>
            <a:pPr marL="800100" lvl="2">
              <a:lnSpc>
                <a:spcPct val="120000"/>
              </a:lnSpc>
            </a:pPr>
            <a:r>
              <a:rPr lang="en-US" sz="1800" dirty="0" smtClean="0">
                <a:cs typeface="Arial" panose="020B0604020202020204" pitchFamily="34" charset="0"/>
              </a:rPr>
              <a:t>Community and School Outreach</a:t>
            </a:r>
          </a:p>
          <a:p>
            <a:pPr marL="800100" lvl="2">
              <a:lnSpc>
                <a:spcPct val="120000"/>
              </a:lnSpc>
            </a:pPr>
            <a:r>
              <a:rPr lang="en-US" sz="1800" dirty="0" smtClean="0">
                <a:cs typeface="Arial" panose="020B0604020202020204" pitchFamily="34" charset="0"/>
              </a:rPr>
              <a:t>Across the Lifespan</a:t>
            </a:r>
          </a:p>
          <a:p>
            <a:pPr marL="400050" lvl="1" indent="0">
              <a:buNone/>
            </a:pPr>
            <a:r>
              <a:rPr lang="en-US" dirty="0" smtClean="0"/>
              <a:t>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86119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STHO Theme">
  <a:themeElements>
    <a:clrScheme name="ASTHO Theme">
      <a:dk1>
        <a:sysClr val="windowText" lastClr="000000"/>
      </a:dk1>
      <a:lt1>
        <a:sysClr val="window" lastClr="FFFFFF"/>
      </a:lt1>
      <a:dk2>
        <a:srgbClr val="44546A"/>
      </a:dk2>
      <a:lt2>
        <a:srgbClr val="E7E6E6"/>
      </a:lt2>
      <a:accent1>
        <a:srgbClr val="006794"/>
      </a:accent1>
      <a:accent2>
        <a:srgbClr val="F09732"/>
      </a:accent2>
      <a:accent3>
        <a:srgbClr val="F2C43C"/>
      </a:accent3>
      <a:accent4>
        <a:srgbClr val="6EB454"/>
      </a:accent4>
      <a:accent5>
        <a:srgbClr val="00ADB8"/>
      </a:accent5>
      <a:accent6>
        <a:srgbClr val="BE3835"/>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STHO Theme" id="{3D1E84F6-A727-47A2-A5C4-C5E6B19C63C6}" vid="{801ABD8D-CD18-4E0F-82D3-131AE98E15D3}"/>
    </a:ext>
  </a:ext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
    <Synchronization>Asynchronous</Synchronization>
    <Type>10002</Type>
    <SequenceNumber>10000</SequenceNumber>
    <Assembly>SusQtech.Products.SPActivities, Version=1.0.0.0, Culture=neutral, PublicKeyToken=e55627b63966066a</Assembly>
    <Class>SusQtech.Products.SPActivities.Events.DocumentReceiver</Class>
    <Data/>
    <Filter/>
  </Receiver>
  <Receiver>
    <Name/>
    <Synchronization>Asynchronous</Synchronization>
    <Type>10002</Type>
    <SequenceNumber>10000</SequenceNumber>
    <Assembly>SusQtech.Products.SPActivities, Version=1.0.0.0, Culture=neutral, PublicKeyToken=e55627b63966066a</Assembly>
    <Class>SusQtech.Products.SPActivities.Events.DocumentReceiver</Class>
    <Data/>
    <Filter/>
  </Receiver>
  <Receiver>
    <Name/>
    <Synchronization>Asynchronous</Synchronization>
    <Type>10001</Type>
    <SequenceNumber>10000</SequenceNumber>
    <Assembly>SusQtech.Products.SPActivities, Version=1.0.0.0, Culture=neutral, PublicKeyToken=e55627b63966066a</Assembly>
    <Class>SusQtech.Products.SPActivities.Events.DocumentReceiver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0F4BC68A05E4D44B76C91C209330503" ma:contentTypeVersion="1" ma:contentTypeDescription="Create a new document." ma:contentTypeScope="" ma:versionID="f8680f45945da9b1bf50889a667d166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A1E5DC-733D-463F-B64D-C4443850D586}">
  <ds:schemaRefs>
    <ds:schemaRef ds:uri="http://schemas.microsoft.com/sharepoint/events"/>
  </ds:schemaRefs>
</ds:datastoreItem>
</file>

<file path=customXml/itemProps2.xml><?xml version="1.0" encoding="utf-8"?>
<ds:datastoreItem xmlns:ds="http://schemas.openxmlformats.org/officeDocument/2006/customXml" ds:itemID="{C241B93D-1C7E-47BC-9C24-44565E8BE21E}">
  <ds:schemaRefs>
    <ds:schemaRef ds:uri="http://schemas.microsoft.com/sharepoint/v3/contenttype/forms"/>
  </ds:schemaRefs>
</ds:datastoreItem>
</file>

<file path=customXml/itemProps3.xml><?xml version="1.0" encoding="utf-8"?>
<ds:datastoreItem xmlns:ds="http://schemas.openxmlformats.org/officeDocument/2006/customXml" ds:itemID="{0B815886-525E-4961-BE5C-A049C54A5981}">
  <ds:schemaRefs>
    <ds:schemaRef ds:uri="http://schemas.microsoft.com/office/2006/metadata/properties"/>
    <ds:schemaRef ds:uri="http://purl.org/dc/terms/"/>
    <ds:schemaRef ds:uri="http://schemas.microsoft.com/sharepoint/v3"/>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5445B5E-14D4-4483-99F5-626314E30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3954</TotalTime>
  <Words>2728</Words>
  <Application>Microsoft Office PowerPoint</Application>
  <PresentationFormat>On-screen Show (4:3)</PresentationFormat>
  <Paragraphs>324</Paragraphs>
  <Slides>46</Slides>
  <Notes>19</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46</vt:i4>
      </vt:variant>
    </vt:vector>
  </HeadingPairs>
  <TitlesOfParts>
    <vt:vector size="49" baseType="lpstr">
      <vt:lpstr>ASTHO Theme</vt:lpstr>
      <vt:lpstr>Clarity</vt:lpstr>
      <vt:lpstr>Office Theme</vt:lpstr>
      <vt:lpstr>The State Oral Health Workforce: Examining the Present and Planning for the Future at the State Health Agency Level</vt:lpstr>
      <vt:lpstr>Today’s Speakers</vt:lpstr>
      <vt:lpstr>Oral Health: A National Overview</vt:lpstr>
      <vt:lpstr>ASTHO’s Oral Health Position Statement</vt:lpstr>
      <vt:lpstr>Statement Highlights</vt:lpstr>
      <vt:lpstr>Statement Highlights</vt:lpstr>
      <vt:lpstr>Delaware  State Oral Health Program Policy Development</vt:lpstr>
      <vt:lpstr>Delaware  State Oral Health Program  Assessment</vt:lpstr>
      <vt:lpstr>Delaware State Oral Health Program Assurance</vt:lpstr>
      <vt:lpstr>Gaining a National Perspective of Oral Health Professionals: Results from the ASTHO Public Health Interests and Needs Survey  (PH WINS) </vt:lpstr>
      <vt:lpstr>Purpose</vt:lpstr>
      <vt:lpstr>Design</vt:lpstr>
      <vt:lpstr>Methods</vt:lpstr>
      <vt:lpstr>PH WINS Topics</vt:lpstr>
      <vt:lpstr>Response</vt:lpstr>
      <vt:lpstr>PowerPoint Presentation</vt:lpstr>
      <vt:lpstr>PowerPoint Presentation</vt:lpstr>
      <vt:lpstr>PowerPoint Presentation</vt:lpstr>
      <vt:lpstr>PowerPoint Presentation</vt:lpstr>
      <vt:lpstr>PowerPoint Presentation</vt:lpstr>
      <vt:lpstr>PowerPoint Presentation</vt:lpstr>
      <vt:lpstr>Culture of learning</vt:lpstr>
      <vt:lpstr>Job satisfaction</vt:lpstr>
      <vt:lpstr>PowerPoint Presentation</vt:lpstr>
      <vt:lpstr>Gender</vt:lpstr>
      <vt:lpstr>Supervisory status</vt:lpstr>
      <vt:lpstr>Race/Ethnicity</vt:lpstr>
      <vt:lpstr>Age</vt:lpstr>
      <vt:lpstr>Salary</vt:lpstr>
      <vt:lpstr>Educational attainment</vt:lpstr>
      <vt:lpstr>Intent to Leave </vt:lpstr>
      <vt:lpstr>Discussion</vt:lpstr>
      <vt:lpstr>Questions?   ksellers@astho.org eharper@astho.org  </vt:lpstr>
      <vt:lpstr>Best Practices for Developing Workforce Capacity in State Oral Health Programs</vt:lpstr>
      <vt:lpstr>What Constitutes A Strong State Oral Health Workforce?</vt:lpstr>
      <vt:lpstr>What Constitutes A Strong State Oral Health Workforce?</vt:lpstr>
      <vt:lpstr>The ASTDD Guidelines for SOHPs</vt:lpstr>
      <vt:lpstr>The ASTDD Competencies for State Oral Health Programs</vt:lpstr>
      <vt:lpstr>The State Oral Health Workforce</vt:lpstr>
      <vt:lpstr>Best Practice Approach: Developing Workforce Capacity in State Oral Health Programs</vt:lpstr>
      <vt:lpstr>National Data – SOHP Workforce</vt:lpstr>
      <vt:lpstr>SOHP Workforce Data  (FY 2013/14)</vt:lpstr>
      <vt:lpstr>Strategies for Developing the SOHP Workforce</vt:lpstr>
      <vt:lpstr>Strategies Beyond the Dental Public Health Workforce</vt:lpstr>
      <vt:lpstr>Highlights of State Practice Examples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Briscoe</dc:creator>
  <cp:lastModifiedBy>Dean Perkins</cp:lastModifiedBy>
  <cp:revision>92</cp:revision>
  <cp:lastPrinted>2016-02-15T21:56:24Z</cp:lastPrinted>
  <dcterms:created xsi:type="dcterms:W3CDTF">2014-07-03T16:44:24Z</dcterms:created>
  <dcterms:modified xsi:type="dcterms:W3CDTF">2017-12-13T16:30:16Z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0x01010090F4BC68A05E4D44B76C91C209330503</vt:lpwstr>
  </property>
  <property fmtid="{D5CDD505-2E9C-101B-9397-08002B2CF9AE}" pid="3" name="SQTSPActLastActEvent">
    <vt:lpwstr>635447515765536782</vt:lpwstr>
  </property>
</Properties>
</file>