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1" r:id="rId1"/>
  </p:sldMasterIdLst>
  <p:notesMasterIdLst>
    <p:notesMasterId r:id="rId16"/>
  </p:notesMasterIdLst>
  <p:handoutMasterIdLst>
    <p:handoutMasterId r:id="rId17"/>
  </p:handoutMasterIdLst>
  <p:sldIdLst>
    <p:sldId id="345" r:id="rId2"/>
    <p:sldId id="437" r:id="rId3"/>
    <p:sldId id="453" r:id="rId4"/>
    <p:sldId id="461" r:id="rId5"/>
    <p:sldId id="460" r:id="rId6"/>
    <p:sldId id="462" r:id="rId7"/>
    <p:sldId id="466" r:id="rId8"/>
    <p:sldId id="465" r:id="rId9"/>
    <p:sldId id="468" r:id="rId10"/>
    <p:sldId id="464" r:id="rId11"/>
    <p:sldId id="467" r:id="rId12"/>
    <p:sldId id="463" r:id="rId13"/>
    <p:sldId id="469" r:id="rId14"/>
    <p:sldId id="455" r:id="rId15"/>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AE4BC"/>
    <a:srgbClr val="FCFEA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04" autoAdjust="0"/>
    <p:restoredTop sz="84227" autoAdjust="0"/>
  </p:normalViewPr>
  <p:slideViewPr>
    <p:cSldViewPr>
      <p:cViewPr>
        <p:scale>
          <a:sx n="51" d="100"/>
          <a:sy n="51" d="100"/>
        </p:scale>
        <p:origin x="-1229" y="-53"/>
      </p:cViewPr>
      <p:guideLst>
        <p:guide orient="horz" pos="2160"/>
        <p:guide pos="2880"/>
      </p:guideLst>
    </p:cSldViewPr>
  </p:slideViewPr>
  <p:notesTextViewPr>
    <p:cViewPr>
      <p:scale>
        <a:sx n="1" d="1"/>
        <a:sy n="1" d="1"/>
      </p:scale>
      <p:origin x="0" y="0"/>
    </p:cViewPr>
  </p:notesTextViewPr>
  <p:sorterViewPr>
    <p:cViewPr varScale="1">
      <p:scale>
        <a:sx n="100" d="100"/>
        <a:sy n="100" d="100"/>
      </p:scale>
      <p:origin x="0" y="0"/>
    </p:cViewPr>
  </p:sorterViewPr>
  <p:notesViewPr>
    <p:cSldViewPr>
      <p:cViewPr varScale="1">
        <p:scale>
          <a:sx n="64" d="100"/>
          <a:sy n="64" d="100"/>
        </p:scale>
        <p:origin x="1728" y="72"/>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8475" cy="46513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70339" y="0"/>
            <a:ext cx="3038475" cy="465138"/>
          </a:xfrm>
          <a:prstGeom prst="rect">
            <a:avLst/>
          </a:prstGeom>
        </p:spPr>
        <p:txBody>
          <a:bodyPr vert="horz" lIns="91440" tIns="45720" rIns="91440" bIns="45720" rtlCol="0"/>
          <a:lstStyle>
            <a:lvl1pPr algn="r">
              <a:defRPr sz="1200"/>
            </a:lvl1pPr>
          </a:lstStyle>
          <a:p>
            <a:fld id="{6993C3ED-4997-4918-8E39-B5ECB9DECFCC}" type="datetimeFigureOut">
              <a:rPr lang="en-US" smtClean="0"/>
              <a:pPr/>
              <a:t>4/3/2017</a:t>
            </a:fld>
            <a:endParaRPr lang="en-US" dirty="0"/>
          </a:p>
        </p:txBody>
      </p:sp>
      <p:sp>
        <p:nvSpPr>
          <p:cNvPr id="4" name="Footer Placeholder 3"/>
          <p:cNvSpPr>
            <a:spLocks noGrp="1"/>
          </p:cNvSpPr>
          <p:nvPr>
            <p:ph type="ftr" sz="quarter" idx="2"/>
          </p:nvPr>
        </p:nvSpPr>
        <p:spPr>
          <a:xfrm>
            <a:off x="1" y="8829675"/>
            <a:ext cx="3038475" cy="465138"/>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339" y="8829675"/>
            <a:ext cx="3038475" cy="465138"/>
          </a:xfrm>
          <a:prstGeom prst="rect">
            <a:avLst/>
          </a:prstGeom>
        </p:spPr>
        <p:txBody>
          <a:bodyPr vert="horz" lIns="91440" tIns="45720" rIns="91440" bIns="45720" rtlCol="0" anchor="b"/>
          <a:lstStyle>
            <a:lvl1pPr algn="r">
              <a:defRPr sz="1200"/>
            </a:lvl1pPr>
          </a:lstStyle>
          <a:p>
            <a:fld id="{CD1D6B46-ECE5-45CF-BE72-E4ADEF78CD92}" type="slidenum">
              <a:rPr lang="en-US" smtClean="0"/>
              <a:pPr/>
              <a:t>‹#›</a:t>
            </a:fld>
            <a:endParaRPr lang="en-US" dirty="0"/>
          </a:p>
        </p:txBody>
      </p:sp>
    </p:spTree>
    <p:extLst>
      <p:ext uri="{BB962C8B-B14F-4D97-AF65-F5344CB8AC3E}">
        <p14:creationId xmlns:p14="http://schemas.microsoft.com/office/powerpoint/2010/main" val="1563412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A00F837B-7978-4F7F-80F4-D88E5E4536FC}" type="datetimeFigureOut">
              <a:rPr lang="en-US" smtClean="0"/>
              <a:pPr/>
              <a:t>4/3/2017</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6502CB63-6E21-4B6F-B75E-6894CFAD9933}" type="slidenum">
              <a:rPr lang="en-US" smtClean="0"/>
              <a:pPr/>
              <a:t>‹#›</a:t>
            </a:fld>
            <a:endParaRPr lang="en-US" dirty="0"/>
          </a:p>
        </p:txBody>
      </p:sp>
    </p:spTree>
    <p:extLst>
      <p:ext uri="{BB962C8B-B14F-4D97-AF65-F5344CB8AC3E}">
        <p14:creationId xmlns:p14="http://schemas.microsoft.com/office/powerpoint/2010/main" val="13104988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www.cdc.gov/youthcampaign/index.htm" TargetMode="External"/><Relationship Id="rId7" Type="http://schemas.openxmlformats.org/officeDocument/2006/relationships/hyperlink" Target="http://ajph.aphapublications.org/doi/pdf/10.2105/AJPH.2008.142968" TargetMode="External"/><Relationship Id="rId2" Type="http://schemas.openxmlformats.org/officeDocument/2006/relationships/slide" Target="../slides/slide12.xml"/><Relationship Id="rId1" Type="http://schemas.openxmlformats.org/officeDocument/2006/relationships/notesMaster" Target="../notesMasters/notesMaster1.xml"/><Relationship Id="rId6" Type="http://schemas.openxmlformats.org/officeDocument/2006/relationships/hyperlink" Target="http://neoreviews.aappublications.org/content/pediatrics/116/2/e277.full" TargetMode="External"/><Relationship Id="rId5" Type="http://schemas.openxmlformats.org/officeDocument/2006/relationships/hyperlink" Target="http://www.youtube.com/user/CDCStreamingHealth?v=5zWB4dLYChM" TargetMode="External"/><Relationship Id="rId4" Type="http://schemas.openxmlformats.org/officeDocument/2006/relationships/hyperlink" Target="http://www.ncbi.nlm.nih.gov/pmc/articles/PMC1253475/" TargetMode="Externa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spcBef>
                <a:spcPts val="0"/>
              </a:spcBef>
              <a:spcAft>
                <a:spcPts val="0"/>
              </a:spcAft>
              <a:buClr>
                <a:srgbClr val="FF0000"/>
              </a:buClr>
              <a:buFont typeface="Wingdings" pitchFamily="2" charset="2"/>
              <a:buNone/>
              <a:tabLst>
                <a:tab pos="457200" algn="l"/>
              </a:tabLst>
            </a:pPr>
            <a:r>
              <a:rPr lang="en-US" dirty="0" smtClean="0"/>
              <a:t> </a:t>
            </a:r>
          </a:p>
          <a:p>
            <a:pPr marL="174625" marR="0" lvl="0" indent="-174625">
              <a:spcBef>
                <a:spcPts val="0"/>
              </a:spcBef>
              <a:spcAft>
                <a:spcPts val="0"/>
              </a:spcAft>
              <a:buClr>
                <a:srgbClr val="FF0000"/>
              </a:buClr>
              <a:buFont typeface="Wingdings" pitchFamily="2" charset="2"/>
              <a:buChar char="q"/>
              <a:tabLst>
                <a:tab pos="457200" algn="l"/>
              </a:tabLst>
            </a:pPr>
            <a:endParaRPr lang="en-US" dirty="0"/>
          </a:p>
        </p:txBody>
      </p:sp>
      <p:sp>
        <p:nvSpPr>
          <p:cNvPr id="4" name="Slide Number Placeholder 3"/>
          <p:cNvSpPr>
            <a:spLocks noGrp="1"/>
          </p:cNvSpPr>
          <p:nvPr>
            <p:ph type="sldNum" sz="quarter" idx="10"/>
          </p:nvPr>
        </p:nvSpPr>
        <p:spPr/>
        <p:txBody>
          <a:bodyPr/>
          <a:lstStyle/>
          <a:p>
            <a:fld id="{6502CB63-6E21-4B6F-B75E-6894CFAD9933}" type="slidenum">
              <a:rPr lang="en-US" smtClean="0"/>
              <a:pPr/>
              <a:t>1</a:t>
            </a:fld>
            <a:endParaRPr lang="en-US" dirty="0"/>
          </a:p>
        </p:txBody>
      </p:sp>
    </p:spTree>
    <p:extLst>
      <p:ext uri="{BB962C8B-B14F-4D97-AF65-F5344CB8AC3E}">
        <p14:creationId xmlns:p14="http://schemas.microsoft.com/office/powerpoint/2010/main" val="39503108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625" marR="0" lvl="0" indent="-174625" algn="l" defTabSz="914400" rtl="0" eaLnBrk="1" fontAlgn="auto" latinLnBrk="0" hangingPunct="1">
              <a:lnSpc>
                <a:spcPct val="100000"/>
              </a:lnSpc>
              <a:spcBef>
                <a:spcPts val="0"/>
              </a:spcBef>
              <a:spcAft>
                <a:spcPts val="0"/>
              </a:spcAft>
              <a:buClr>
                <a:srgbClr val="FF0000"/>
              </a:buClr>
              <a:buSzTx/>
              <a:buFont typeface="Wingdings" pitchFamily="2" charset="2"/>
              <a:buChar char="q"/>
              <a:tabLst>
                <a:tab pos="457200" algn="l"/>
              </a:tabLst>
              <a:defRPr/>
            </a:pPr>
            <a:endParaRPr lang="en-US" dirty="0" smtClean="0"/>
          </a:p>
        </p:txBody>
      </p:sp>
      <p:sp>
        <p:nvSpPr>
          <p:cNvPr id="4" name="Slide Number Placeholder 3"/>
          <p:cNvSpPr>
            <a:spLocks noGrp="1"/>
          </p:cNvSpPr>
          <p:nvPr>
            <p:ph type="sldNum" sz="quarter" idx="10"/>
          </p:nvPr>
        </p:nvSpPr>
        <p:spPr/>
        <p:txBody>
          <a:bodyPr/>
          <a:lstStyle/>
          <a:p>
            <a:fld id="{6502CB63-6E21-4B6F-B75E-6894CFAD9933}" type="slidenum">
              <a:rPr lang="en-US" smtClean="0"/>
              <a:pPr/>
              <a:t>10</a:t>
            </a:fld>
            <a:endParaRPr lang="en-US" dirty="0"/>
          </a:p>
        </p:txBody>
      </p:sp>
    </p:spTree>
    <p:extLst>
      <p:ext uri="{BB962C8B-B14F-4D97-AF65-F5344CB8AC3E}">
        <p14:creationId xmlns:p14="http://schemas.microsoft.com/office/powerpoint/2010/main" val="24960342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625" marR="0" lvl="0" indent="-174625" algn="l" defTabSz="914400" rtl="0" eaLnBrk="1" fontAlgn="auto" latinLnBrk="0" hangingPunct="1">
              <a:lnSpc>
                <a:spcPct val="100000"/>
              </a:lnSpc>
              <a:spcBef>
                <a:spcPts val="0"/>
              </a:spcBef>
              <a:spcAft>
                <a:spcPts val="0"/>
              </a:spcAft>
              <a:buClr>
                <a:srgbClr val="FF0000"/>
              </a:buClr>
              <a:buSzTx/>
              <a:buFont typeface="Wingdings" pitchFamily="2" charset="2"/>
              <a:buChar char="q"/>
              <a:tabLst>
                <a:tab pos="457200" algn="l"/>
              </a:tabLst>
              <a:defRPr/>
            </a:pPr>
            <a:endParaRPr lang="en-US" dirty="0" smtClean="0"/>
          </a:p>
        </p:txBody>
      </p:sp>
      <p:sp>
        <p:nvSpPr>
          <p:cNvPr id="4" name="Slide Number Placeholder 3"/>
          <p:cNvSpPr>
            <a:spLocks noGrp="1"/>
          </p:cNvSpPr>
          <p:nvPr>
            <p:ph type="sldNum" sz="quarter" idx="10"/>
          </p:nvPr>
        </p:nvSpPr>
        <p:spPr/>
        <p:txBody>
          <a:bodyPr/>
          <a:lstStyle/>
          <a:p>
            <a:fld id="{6502CB63-6E21-4B6F-B75E-6894CFAD9933}" type="slidenum">
              <a:rPr lang="en-US" smtClean="0"/>
              <a:pPr/>
              <a:t>11</a:t>
            </a:fld>
            <a:endParaRPr lang="en-US" dirty="0"/>
          </a:p>
        </p:txBody>
      </p:sp>
    </p:spTree>
    <p:extLst>
      <p:ext uri="{BB962C8B-B14F-4D97-AF65-F5344CB8AC3E}">
        <p14:creationId xmlns:p14="http://schemas.microsoft.com/office/powerpoint/2010/main" val="25552205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625" lvl="0" indent="-174625">
              <a:buClr>
                <a:srgbClr val="FF0000"/>
              </a:buClr>
              <a:buFont typeface="Wingdings" pitchFamily="2" charset="2"/>
              <a:buChar char="q"/>
              <a:tabLst>
                <a:tab pos="457200" algn="l"/>
              </a:tabLst>
              <a:defRPr/>
            </a:pPr>
            <a:r>
              <a:rPr lang="en-US" sz="1800" dirty="0">
                <a:hlinkClick r:id="rId3"/>
              </a:rPr>
              <a:t>VERB</a:t>
            </a:r>
            <a:r>
              <a:rPr lang="en-US" sz="1800" dirty="0"/>
              <a:t>™ was  a national, multicultural, social marketing campaign coordinated by the U.S. Department of Health and Human Services’ Centers for Disease Control and Prevention (CDC). </a:t>
            </a:r>
            <a:r>
              <a:rPr lang="en-US" sz="1800" dirty="0" smtClean="0"/>
              <a:t>The </a:t>
            </a:r>
            <a:r>
              <a:rPr lang="en-US" sz="1800" dirty="0"/>
              <a:t>campaign had a simple mission</a:t>
            </a:r>
            <a:r>
              <a:rPr lang="en-US" sz="1800" dirty="0" smtClean="0"/>
              <a:t>:</a:t>
            </a:r>
          </a:p>
          <a:p>
            <a:pPr marL="631825" lvl="1" indent="-174625">
              <a:buClr>
                <a:srgbClr val="FF0000"/>
              </a:buClr>
              <a:buFont typeface="Wingdings" pitchFamily="2" charset="2"/>
              <a:buChar char="q"/>
              <a:tabLst>
                <a:tab pos="457200" algn="l"/>
              </a:tabLst>
              <a:defRPr/>
            </a:pPr>
            <a:r>
              <a:rPr lang="en-US" sz="1800" dirty="0" smtClean="0"/>
              <a:t>I</a:t>
            </a:r>
            <a:r>
              <a:rPr lang="en-US" sz="1800" i="1" dirty="0" smtClean="0"/>
              <a:t>ncrease </a:t>
            </a:r>
            <a:r>
              <a:rPr lang="en-US" sz="1800" i="1" dirty="0"/>
              <a:t>and maintain physical activity among youth ages 9-13, </a:t>
            </a:r>
            <a:r>
              <a:rPr lang="en-US" sz="1800" dirty="0"/>
              <a:t>an age group </a:t>
            </a:r>
            <a:r>
              <a:rPr lang="en-US" sz="1800" dirty="0" smtClean="0"/>
              <a:t>known </a:t>
            </a:r>
            <a:r>
              <a:rPr lang="en-US" sz="1800" dirty="0"/>
              <a:t>as </a:t>
            </a:r>
            <a:r>
              <a:rPr lang="en-US" sz="1800" i="1" dirty="0"/>
              <a:t>tweens</a:t>
            </a:r>
            <a:r>
              <a:rPr lang="en-US" sz="1800" dirty="0" smtClean="0"/>
              <a:t>.</a:t>
            </a:r>
          </a:p>
          <a:p>
            <a:r>
              <a:rPr lang="en-US" dirty="0" smtClean="0"/>
              <a:t>The VERB™ campaign owes much of its success to social marketing theory and</a:t>
            </a:r>
            <a:r>
              <a:rPr lang="en-US" i="1" dirty="0" smtClean="0"/>
              <a:t> </a:t>
            </a:r>
            <a:r>
              <a:rPr lang="en-US" dirty="0" smtClean="0">
                <a:hlinkClick r:id="rId4"/>
              </a:rPr>
              <a:t>the four </a:t>
            </a:r>
            <a:r>
              <a:rPr lang="en-US" i="1" dirty="0" smtClean="0">
                <a:hlinkClick r:id="rId4"/>
              </a:rPr>
              <a:t>Ps</a:t>
            </a:r>
            <a:r>
              <a:rPr lang="en-US" dirty="0" smtClean="0"/>
              <a:t> — </a:t>
            </a:r>
            <a:r>
              <a:rPr lang="en-US" i="1" dirty="0" smtClean="0"/>
              <a:t>product, price, place and promotion</a:t>
            </a:r>
            <a:r>
              <a:rPr lang="en-US" dirty="0" smtClean="0"/>
              <a:t>. Much like </a:t>
            </a:r>
            <a:r>
              <a:rPr lang="en-US" dirty="0" smtClean="0">
                <a:hlinkClick r:id="rId5"/>
              </a:rPr>
              <a:t>anti-smoking campaigns</a:t>
            </a:r>
            <a:r>
              <a:rPr lang="en-US" dirty="0" smtClean="0"/>
              <a:t>, the campaign combined paid advertising, marketing strategies and partnerships to reach a wide audience.</a:t>
            </a:r>
          </a:p>
          <a:p>
            <a:r>
              <a:rPr lang="en-US" dirty="0" smtClean="0">
                <a:hlinkClick r:id="rId6"/>
              </a:rPr>
              <a:t>After just 1 year of advertising</a:t>
            </a:r>
            <a:r>
              <a:rPr lang="en-US" dirty="0" smtClean="0"/>
              <a:t>, 74% of tweens were aware of the VERB™ campaign. After </a:t>
            </a:r>
            <a:r>
              <a:rPr lang="en-US" dirty="0" smtClean="0">
                <a:hlinkClick r:id="rId7"/>
              </a:rPr>
              <a:t>2 years</a:t>
            </a:r>
            <a:r>
              <a:rPr lang="en-US" dirty="0" smtClean="0"/>
              <a:t>, 68% of children exposed to the campaign reported increasing their physical activity.</a:t>
            </a:r>
          </a:p>
          <a:p>
            <a:r>
              <a:rPr lang="en-US" dirty="0" smtClean="0"/>
              <a:t>Unfortunately, the campaign ended in 2006. </a:t>
            </a:r>
          </a:p>
          <a:p>
            <a:pPr marL="631825" lvl="1" indent="-174625">
              <a:buClr>
                <a:srgbClr val="FF0000"/>
              </a:buClr>
              <a:buFont typeface="Wingdings" pitchFamily="2" charset="2"/>
              <a:buChar char="q"/>
              <a:tabLst>
                <a:tab pos="457200" algn="l"/>
              </a:tabLst>
              <a:defRPr/>
            </a:pPr>
            <a:endParaRPr lang="en-US" sz="1800" dirty="0" smtClean="0"/>
          </a:p>
          <a:p>
            <a:pPr marL="631825" lvl="1" indent="-174625">
              <a:buClr>
                <a:srgbClr val="FF0000"/>
              </a:buClr>
              <a:buFont typeface="Wingdings" pitchFamily="2" charset="2"/>
              <a:buChar char="q"/>
              <a:tabLst>
                <a:tab pos="457200" algn="l"/>
              </a:tabLst>
              <a:defRPr/>
            </a:pPr>
            <a:endParaRPr lang="en-US" sz="1800" dirty="0" smtClean="0"/>
          </a:p>
        </p:txBody>
      </p:sp>
      <p:sp>
        <p:nvSpPr>
          <p:cNvPr id="4" name="Slide Number Placeholder 3"/>
          <p:cNvSpPr>
            <a:spLocks noGrp="1"/>
          </p:cNvSpPr>
          <p:nvPr>
            <p:ph type="sldNum" sz="quarter" idx="10"/>
          </p:nvPr>
        </p:nvSpPr>
        <p:spPr/>
        <p:txBody>
          <a:bodyPr/>
          <a:lstStyle/>
          <a:p>
            <a:fld id="{6502CB63-6E21-4B6F-B75E-6894CFAD9933}" type="slidenum">
              <a:rPr lang="en-US" smtClean="0"/>
              <a:pPr/>
              <a:t>12</a:t>
            </a:fld>
            <a:endParaRPr lang="en-US" dirty="0"/>
          </a:p>
        </p:txBody>
      </p:sp>
    </p:spTree>
    <p:extLst>
      <p:ext uri="{BB962C8B-B14F-4D97-AF65-F5344CB8AC3E}">
        <p14:creationId xmlns:p14="http://schemas.microsoft.com/office/powerpoint/2010/main" val="38873287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625" marR="0" lvl="0" indent="-174625" algn="l" defTabSz="914400" rtl="0" eaLnBrk="1" fontAlgn="auto" latinLnBrk="0" hangingPunct="1">
              <a:lnSpc>
                <a:spcPct val="100000"/>
              </a:lnSpc>
              <a:spcBef>
                <a:spcPts val="0"/>
              </a:spcBef>
              <a:spcAft>
                <a:spcPts val="0"/>
              </a:spcAft>
              <a:buClr>
                <a:srgbClr val="FF0000"/>
              </a:buClr>
              <a:buSzTx/>
              <a:buFont typeface="Wingdings" pitchFamily="2" charset="2"/>
              <a:buChar char="q"/>
              <a:tabLst>
                <a:tab pos="457200" algn="l"/>
              </a:tabLst>
              <a:defRPr/>
            </a:pPr>
            <a:endParaRPr lang="en-US" dirty="0" smtClean="0"/>
          </a:p>
        </p:txBody>
      </p:sp>
      <p:sp>
        <p:nvSpPr>
          <p:cNvPr id="4" name="Slide Number Placeholder 3"/>
          <p:cNvSpPr>
            <a:spLocks noGrp="1"/>
          </p:cNvSpPr>
          <p:nvPr>
            <p:ph type="sldNum" sz="quarter" idx="10"/>
          </p:nvPr>
        </p:nvSpPr>
        <p:spPr/>
        <p:txBody>
          <a:bodyPr/>
          <a:lstStyle/>
          <a:p>
            <a:fld id="{6502CB63-6E21-4B6F-B75E-6894CFAD9933}" type="slidenum">
              <a:rPr lang="en-US" smtClean="0"/>
              <a:pPr/>
              <a:t>13</a:t>
            </a:fld>
            <a:endParaRPr lang="en-US" dirty="0"/>
          </a:p>
        </p:txBody>
      </p:sp>
    </p:spTree>
    <p:extLst>
      <p:ext uri="{BB962C8B-B14F-4D97-AF65-F5344CB8AC3E}">
        <p14:creationId xmlns:p14="http://schemas.microsoft.com/office/powerpoint/2010/main" val="34143240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02CB63-6E21-4B6F-B75E-6894CFAD9933}" type="slidenum">
              <a:rPr lang="en-US" smtClean="0"/>
              <a:pPr/>
              <a:t>14</a:t>
            </a:fld>
            <a:endParaRPr lang="en-US" dirty="0"/>
          </a:p>
        </p:txBody>
      </p:sp>
    </p:spTree>
    <p:extLst>
      <p:ext uri="{BB962C8B-B14F-4D97-AF65-F5344CB8AC3E}">
        <p14:creationId xmlns:p14="http://schemas.microsoft.com/office/powerpoint/2010/main" val="31018639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3" name="Rectangle 3"/>
          <p:cNvSpPr>
            <a:spLocks noGrp="1" noChangeArrowheads="1"/>
          </p:cNvSpPr>
          <p:nvPr>
            <p:ph type="body" idx="1"/>
          </p:nvPr>
        </p:nvSpPr>
        <p:spPr bwMode="auto">
          <a:xfrm>
            <a:off x="701040" y="4495800"/>
            <a:ext cx="5608320" cy="418338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4625" marR="0" lvl="0" indent="-174625" algn="l" defTabSz="914400" rtl="0" eaLnBrk="1" fontAlgn="auto" latinLnBrk="0" hangingPunct="1">
              <a:lnSpc>
                <a:spcPct val="100000"/>
              </a:lnSpc>
              <a:spcBef>
                <a:spcPts val="0"/>
              </a:spcBef>
              <a:spcAft>
                <a:spcPts val="0"/>
              </a:spcAft>
              <a:buClr>
                <a:srgbClr val="FF0000"/>
              </a:buClr>
              <a:buSzTx/>
              <a:buFont typeface="Wingdings" pitchFamily="2" charset="2"/>
              <a:buChar char="q"/>
              <a:tabLst>
                <a:tab pos="457200" algn="l"/>
              </a:tabLst>
              <a:defRPr/>
            </a:pPr>
            <a:endParaRPr lang="en-US" baseline="0" dirty="0" smtClean="0"/>
          </a:p>
          <a:p>
            <a:r>
              <a:rPr lang="en-US" altLang="en-US" sz="1800" dirty="0" smtClean="0"/>
              <a:t>Social marketing is a social or behavior change strategy.</a:t>
            </a:r>
          </a:p>
          <a:p>
            <a:r>
              <a:rPr lang="en-US" altLang="en-US" sz="1800" dirty="0" smtClean="0"/>
              <a:t>It’s most effective </a:t>
            </a:r>
          </a:p>
          <a:p>
            <a:pPr marL="171450" indent="-171450">
              <a:buFont typeface="Arial" panose="020B0604020202020204" pitchFamily="34" charset="0"/>
              <a:buChar char="•"/>
            </a:pPr>
            <a:r>
              <a:rPr lang="en-US" altLang="en-US" sz="1800" dirty="0" smtClean="0"/>
              <a:t>When it activates people</a:t>
            </a:r>
          </a:p>
          <a:p>
            <a:pPr marL="171450" indent="-171450">
              <a:buFont typeface="Arial" panose="020B0604020202020204" pitchFamily="34" charset="0"/>
              <a:buChar char="•"/>
            </a:pPr>
            <a:r>
              <a:rPr lang="en-US" altLang="en-US" sz="1800" dirty="0" smtClean="0"/>
              <a:t>When it’s targeted to those who have a reason to care and who are ready for change</a:t>
            </a:r>
          </a:p>
          <a:p>
            <a:pPr marL="171450" indent="-171450">
              <a:buFont typeface="Arial" panose="020B0604020202020204" pitchFamily="34" charset="0"/>
              <a:buChar char="•"/>
            </a:pPr>
            <a:endParaRPr lang="en-US" altLang="en-US" sz="1800" dirty="0" smtClean="0"/>
          </a:p>
        </p:txBody>
      </p:sp>
    </p:spTree>
    <p:extLst>
      <p:ext uri="{BB962C8B-B14F-4D97-AF65-F5344CB8AC3E}">
        <p14:creationId xmlns:p14="http://schemas.microsoft.com/office/powerpoint/2010/main" val="37785857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R="0" lvl="0" algn="l" defTabSz="914400" rtl="0" eaLnBrk="1" fontAlgn="auto" latinLnBrk="0" hangingPunct="1">
              <a:lnSpc>
                <a:spcPct val="100000"/>
              </a:lnSpc>
              <a:spcBef>
                <a:spcPts val="0"/>
              </a:spcBef>
              <a:spcAft>
                <a:spcPts val="0"/>
              </a:spcAft>
              <a:buClr>
                <a:srgbClr val="FF0000"/>
              </a:buClr>
              <a:buSzTx/>
              <a:tabLst>
                <a:tab pos="457200" algn="l"/>
              </a:tabLst>
              <a:defRPr/>
            </a:pPr>
            <a:r>
              <a:rPr lang="en-US" sz="1800" dirty="0" smtClean="0"/>
              <a:t>Policy – This</a:t>
            </a:r>
            <a:r>
              <a:rPr lang="en-US" sz="1800" baseline="0" dirty="0" smtClean="0"/>
              <a:t> is those laws and regulations that influence the desired behavior.</a:t>
            </a:r>
          </a:p>
          <a:p>
            <a:pPr marL="174625" marR="0" lvl="0" indent="-174625" algn="l" defTabSz="914400" rtl="0" eaLnBrk="1" fontAlgn="auto" latinLnBrk="0" hangingPunct="1">
              <a:lnSpc>
                <a:spcPct val="100000"/>
              </a:lnSpc>
              <a:spcBef>
                <a:spcPts val="0"/>
              </a:spcBef>
              <a:spcAft>
                <a:spcPts val="0"/>
              </a:spcAft>
              <a:buClr>
                <a:srgbClr val="FF0000"/>
              </a:buClr>
              <a:buSzTx/>
              <a:buFont typeface="Wingdings" pitchFamily="2" charset="2"/>
              <a:buChar char="q"/>
              <a:tabLst>
                <a:tab pos="457200" algn="l"/>
              </a:tabLst>
              <a:defRPr/>
            </a:pPr>
            <a:endParaRPr lang="en-US" sz="1800" baseline="0" dirty="0" smtClean="0"/>
          </a:p>
          <a:p>
            <a:pPr marL="0" marR="0" lvl="0" indent="0" algn="l" defTabSz="914400" rtl="0" eaLnBrk="1" fontAlgn="auto" latinLnBrk="0" hangingPunct="1">
              <a:lnSpc>
                <a:spcPct val="100000"/>
              </a:lnSpc>
              <a:spcBef>
                <a:spcPts val="0"/>
              </a:spcBef>
              <a:spcAft>
                <a:spcPts val="0"/>
              </a:spcAft>
              <a:buClr>
                <a:srgbClr val="FF0000"/>
              </a:buClr>
              <a:buSzTx/>
              <a:buFont typeface="Wingdings" pitchFamily="2" charset="2"/>
              <a:buNone/>
              <a:tabLst>
                <a:tab pos="457200" algn="l"/>
              </a:tabLst>
              <a:defRPr/>
            </a:pPr>
            <a:r>
              <a:rPr lang="en-US" sz="1800" baseline="0" dirty="0" smtClean="0"/>
              <a:t>Examples – requiring sidewalks to make communities more walkable</a:t>
            </a:r>
          </a:p>
          <a:p>
            <a:pPr marL="0" marR="0" lvl="0" indent="0" algn="l" defTabSz="914400" rtl="0" eaLnBrk="1" fontAlgn="auto" latinLnBrk="0" hangingPunct="1">
              <a:lnSpc>
                <a:spcPct val="100000"/>
              </a:lnSpc>
              <a:spcBef>
                <a:spcPts val="0"/>
              </a:spcBef>
              <a:spcAft>
                <a:spcPts val="0"/>
              </a:spcAft>
              <a:buClr>
                <a:srgbClr val="FF0000"/>
              </a:buClr>
              <a:buSzTx/>
              <a:buFont typeface="Wingdings" pitchFamily="2" charset="2"/>
              <a:buNone/>
              <a:tabLst>
                <a:tab pos="457200" algn="l"/>
              </a:tabLst>
              <a:defRPr/>
            </a:pPr>
            <a:r>
              <a:rPr lang="en-US" sz="1800" baseline="0" dirty="0" smtClean="0"/>
              <a:t>-- Prohibiting smoking in shared public spaces</a:t>
            </a:r>
            <a:endParaRPr lang="en-US" sz="1800" dirty="0" smtClean="0"/>
          </a:p>
        </p:txBody>
      </p:sp>
      <p:sp>
        <p:nvSpPr>
          <p:cNvPr id="4" name="Slide Number Placeholder 3"/>
          <p:cNvSpPr>
            <a:spLocks noGrp="1"/>
          </p:cNvSpPr>
          <p:nvPr>
            <p:ph type="sldNum" sz="quarter" idx="10"/>
          </p:nvPr>
        </p:nvSpPr>
        <p:spPr/>
        <p:txBody>
          <a:bodyPr/>
          <a:lstStyle/>
          <a:p>
            <a:fld id="{6502CB63-6E21-4B6F-B75E-6894CFAD9933}" type="slidenum">
              <a:rPr lang="en-US" smtClean="0"/>
              <a:pPr/>
              <a:t>3</a:t>
            </a:fld>
            <a:endParaRPr lang="en-US" dirty="0"/>
          </a:p>
        </p:txBody>
      </p:sp>
    </p:spTree>
    <p:extLst>
      <p:ext uri="{BB962C8B-B14F-4D97-AF65-F5344CB8AC3E}">
        <p14:creationId xmlns:p14="http://schemas.microsoft.com/office/powerpoint/2010/main" val="28688566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02CB63-6E21-4B6F-B75E-6894CFAD9933}" type="slidenum">
              <a:rPr lang="en-US" smtClean="0"/>
              <a:pPr/>
              <a:t>4</a:t>
            </a:fld>
            <a:endParaRPr lang="en-US" dirty="0"/>
          </a:p>
        </p:txBody>
      </p:sp>
    </p:spTree>
    <p:extLst>
      <p:ext uri="{BB962C8B-B14F-4D97-AF65-F5344CB8AC3E}">
        <p14:creationId xmlns:p14="http://schemas.microsoft.com/office/powerpoint/2010/main" val="16763349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02CB63-6E21-4B6F-B75E-6894CFAD9933}" type="slidenum">
              <a:rPr lang="en-US" smtClean="0">
                <a:solidFill>
                  <a:prstClr val="black"/>
                </a:solidFill>
              </a:rPr>
              <a:pPr/>
              <a:t>5</a:t>
            </a:fld>
            <a:endParaRPr lang="en-US" dirty="0">
              <a:solidFill>
                <a:prstClr val="black"/>
              </a:solidFill>
            </a:endParaRPr>
          </a:p>
        </p:txBody>
      </p:sp>
    </p:spTree>
    <p:extLst>
      <p:ext uri="{BB962C8B-B14F-4D97-AF65-F5344CB8AC3E}">
        <p14:creationId xmlns:p14="http://schemas.microsoft.com/office/powerpoint/2010/main" val="19309701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625" marR="0" lvl="0" indent="-174625" algn="l" defTabSz="914400" rtl="0" eaLnBrk="1" fontAlgn="auto" latinLnBrk="0" hangingPunct="1">
              <a:lnSpc>
                <a:spcPct val="100000"/>
              </a:lnSpc>
              <a:spcBef>
                <a:spcPts val="0"/>
              </a:spcBef>
              <a:spcAft>
                <a:spcPts val="0"/>
              </a:spcAft>
              <a:buClr>
                <a:srgbClr val="FF0000"/>
              </a:buClr>
              <a:buSzTx/>
              <a:buFont typeface="Wingdings" pitchFamily="2" charset="2"/>
              <a:buChar char="q"/>
              <a:tabLst>
                <a:tab pos="457200" algn="l"/>
              </a:tabLst>
              <a:defRPr/>
            </a:pPr>
            <a:endParaRPr lang="en-US" dirty="0" smtClean="0"/>
          </a:p>
        </p:txBody>
      </p:sp>
      <p:sp>
        <p:nvSpPr>
          <p:cNvPr id="4" name="Slide Number Placeholder 3"/>
          <p:cNvSpPr>
            <a:spLocks noGrp="1"/>
          </p:cNvSpPr>
          <p:nvPr>
            <p:ph type="sldNum" sz="quarter" idx="10"/>
          </p:nvPr>
        </p:nvSpPr>
        <p:spPr/>
        <p:txBody>
          <a:bodyPr/>
          <a:lstStyle/>
          <a:p>
            <a:fld id="{6502CB63-6E21-4B6F-B75E-6894CFAD9933}" type="slidenum">
              <a:rPr lang="en-US" smtClean="0"/>
              <a:pPr/>
              <a:t>6</a:t>
            </a:fld>
            <a:endParaRPr lang="en-US" dirty="0"/>
          </a:p>
        </p:txBody>
      </p:sp>
    </p:spTree>
    <p:extLst>
      <p:ext uri="{BB962C8B-B14F-4D97-AF65-F5344CB8AC3E}">
        <p14:creationId xmlns:p14="http://schemas.microsoft.com/office/powerpoint/2010/main" val="37708844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625" marR="0" lvl="0" indent="-174625" algn="l" defTabSz="914400" rtl="0" eaLnBrk="1" fontAlgn="auto" latinLnBrk="0" hangingPunct="1">
              <a:lnSpc>
                <a:spcPct val="100000"/>
              </a:lnSpc>
              <a:spcBef>
                <a:spcPts val="0"/>
              </a:spcBef>
              <a:spcAft>
                <a:spcPts val="0"/>
              </a:spcAft>
              <a:buClr>
                <a:srgbClr val="FF0000"/>
              </a:buClr>
              <a:buSzTx/>
              <a:buFont typeface="Wingdings" pitchFamily="2" charset="2"/>
              <a:buChar char="q"/>
              <a:tabLst>
                <a:tab pos="457200" algn="l"/>
              </a:tabLst>
              <a:defRPr/>
            </a:pPr>
            <a:endParaRPr lang="en-US" dirty="0" smtClean="0"/>
          </a:p>
        </p:txBody>
      </p:sp>
      <p:sp>
        <p:nvSpPr>
          <p:cNvPr id="4" name="Slide Number Placeholder 3"/>
          <p:cNvSpPr>
            <a:spLocks noGrp="1"/>
          </p:cNvSpPr>
          <p:nvPr>
            <p:ph type="sldNum" sz="quarter" idx="10"/>
          </p:nvPr>
        </p:nvSpPr>
        <p:spPr/>
        <p:txBody>
          <a:bodyPr/>
          <a:lstStyle/>
          <a:p>
            <a:fld id="{6502CB63-6E21-4B6F-B75E-6894CFAD9933}" type="slidenum">
              <a:rPr lang="en-US" smtClean="0"/>
              <a:pPr/>
              <a:t>7</a:t>
            </a:fld>
            <a:endParaRPr lang="en-US" dirty="0"/>
          </a:p>
        </p:txBody>
      </p:sp>
    </p:spTree>
    <p:extLst>
      <p:ext uri="{BB962C8B-B14F-4D97-AF65-F5344CB8AC3E}">
        <p14:creationId xmlns:p14="http://schemas.microsoft.com/office/powerpoint/2010/main" val="24422406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625" marR="0" lvl="0" indent="-174625" algn="l" defTabSz="914400" rtl="0" eaLnBrk="1" fontAlgn="auto" latinLnBrk="0" hangingPunct="1">
              <a:lnSpc>
                <a:spcPct val="100000"/>
              </a:lnSpc>
              <a:spcBef>
                <a:spcPts val="0"/>
              </a:spcBef>
              <a:spcAft>
                <a:spcPts val="0"/>
              </a:spcAft>
              <a:buClr>
                <a:srgbClr val="FF0000"/>
              </a:buClr>
              <a:buSzTx/>
              <a:buFont typeface="Wingdings" pitchFamily="2" charset="2"/>
              <a:buChar char="q"/>
              <a:tabLst>
                <a:tab pos="457200" algn="l"/>
              </a:tabLst>
              <a:defRPr/>
            </a:pPr>
            <a:endParaRPr lang="en-US" dirty="0" smtClean="0"/>
          </a:p>
        </p:txBody>
      </p:sp>
      <p:sp>
        <p:nvSpPr>
          <p:cNvPr id="4" name="Slide Number Placeholder 3"/>
          <p:cNvSpPr>
            <a:spLocks noGrp="1"/>
          </p:cNvSpPr>
          <p:nvPr>
            <p:ph type="sldNum" sz="quarter" idx="10"/>
          </p:nvPr>
        </p:nvSpPr>
        <p:spPr/>
        <p:txBody>
          <a:bodyPr/>
          <a:lstStyle/>
          <a:p>
            <a:fld id="{6502CB63-6E21-4B6F-B75E-6894CFAD9933}" type="slidenum">
              <a:rPr lang="en-US" smtClean="0"/>
              <a:pPr/>
              <a:t>8</a:t>
            </a:fld>
            <a:endParaRPr lang="en-US" dirty="0"/>
          </a:p>
        </p:txBody>
      </p:sp>
    </p:spTree>
    <p:extLst>
      <p:ext uri="{BB962C8B-B14F-4D97-AF65-F5344CB8AC3E}">
        <p14:creationId xmlns:p14="http://schemas.microsoft.com/office/powerpoint/2010/main" val="11600653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625" marR="0" lvl="0" indent="-174625" algn="l" defTabSz="914400" rtl="0" eaLnBrk="1" fontAlgn="auto" latinLnBrk="0" hangingPunct="1">
              <a:lnSpc>
                <a:spcPct val="100000"/>
              </a:lnSpc>
              <a:spcBef>
                <a:spcPts val="0"/>
              </a:spcBef>
              <a:spcAft>
                <a:spcPts val="0"/>
              </a:spcAft>
              <a:buClr>
                <a:srgbClr val="FF0000"/>
              </a:buClr>
              <a:buSzTx/>
              <a:buFont typeface="Wingdings" pitchFamily="2" charset="2"/>
              <a:buChar char="q"/>
              <a:tabLst>
                <a:tab pos="457200" algn="l"/>
              </a:tabLst>
              <a:defRPr/>
            </a:pPr>
            <a:endParaRPr lang="en-US" dirty="0" smtClean="0"/>
          </a:p>
        </p:txBody>
      </p:sp>
      <p:sp>
        <p:nvSpPr>
          <p:cNvPr id="4" name="Slide Number Placeholder 3"/>
          <p:cNvSpPr>
            <a:spLocks noGrp="1"/>
          </p:cNvSpPr>
          <p:nvPr>
            <p:ph type="sldNum" sz="quarter" idx="10"/>
          </p:nvPr>
        </p:nvSpPr>
        <p:spPr/>
        <p:txBody>
          <a:bodyPr/>
          <a:lstStyle/>
          <a:p>
            <a:fld id="{6502CB63-6E21-4B6F-B75E-6894CFAD9933}" type="slidenum">
              <a:rPr lang="en-US" smtClean="0"/>
              <a:pPr/>
              <a:t>9</a:t>
            </a:fld>
            <a:endParaRPr lang="en-US" dirty="0"/>
          </a:p>
        </p:txBody>
      </p:sp>
    </p:spTree>
    <p:extLst>
      <p:ext uri="{BB962C8B-B14F-4D97-AF65-F5344CB8AC3E}">
        <p14:creationId xmlns:p14="http://schemas.microsoft.com/office/powerpoint/2010/main" val="364833493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dirty="0"/>
          </a:p>
        </p:txBody>
      </p:sp>
      <p:sp>
        <p:nvSpPr>
          <p:cNvPr id="4" name="Footer Placeholder 3"/>
          <p:cNvSpPr>
            <a:spLocks noGrp="1"/>
          </p:cNvSpPr>
          <p:nvPr>
            <p:ph type="ftr" sz="quarter" idx="10"/>
          </p:nvPr>
        </p:nvSpPr>
        <p:spPr/>
        <p:txBody>
          <a:bodyPr/>
          <a:lstStyle>
            <a:lvl1pPr>
              <a:defRPr/>
            </a:lvl1pPr>
          </a:lstStyle>
          <a:p>
            <a:fld id="{BF30EDCF-AD7A-4728-BF49-7BF7BC899234}" type="slidenum">
              <a:rPr lang="en-US">
                <a:solidFill>
                  <a:srgbClr val="FFFFFF"/>
                </a:solidFill>
              </a:rPr>
              <a:pPr/>
              <a:t>‹#›</a:t>
            </a:fld>
            <a:endParaRPr lang="ru-RU">
              <a:solidFill>
                <a:srgbClr val="FFFFFF"/>
              </a:solidFill>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 name="TextBox 7"/>
          <p:cNvSpPr txBox="1"/>
          <p:nvPr userDrawn="1"/>
        </p:nvSpPr>
        <p:spPr>
          <a:xfrm>
            <a:off x="117020" y="6501400"/>
            <a:ext cx="1843440" cy="246221"/>
          </a:xfrm>
          <a:prstGeom prst="rect">
            <a:avLst/>
          </a:prstGeom>
          <a:noFill/>
        </p:spPr>
        <p:txBody>
          <a:bodyPr wrap="square" rtlCol="0">
            <a:spAutoFit/>
          </a:bodyPr>
          <a:lstStyle/>
          <a:p>
            <a:fld id="{502F4AC6-48B5-485A-8D62-7AC4F05840AC}" type="slidenum">
              <a:rPr lang="en-US" sz="1000" smtClean="0">
                <a:solidFill>
                  <a:srgbClr val="FFFFFF"/>
                </a:solidFill>
                <a:latin typeface="Myriad Pro" pitchFamily="34" charset="0"/>
              </a:rPr>
              <a:pPr/>
              <a:t>‹#›</a:t>
            </a:fld>
            <a:endParaRPr lang="en-US" sz="1000" dirty="0">
              <a:solidFill>
                <a:srgbClr val="FFFFFF"/>
              </a:solidFill>
              <a:latin typeface="Myriad Pro" pitchFamily="34" charset="0"/>
            </a:endParaRPr>
          </a:p>
        </p:txBody>
      </p:sp>
    </p:spTree>
    <p:extLst>
      <p:ext uri="{BB962C8B-B14F-4D97-AF65-F5344CB8AC3E}">
        <p14:creationId xmlns:p14="http://schemas.microsoft.com/office/powerpoint/2010/main" val="1865073526"/>
      </p:ext>
    </p:extLst>
  </p:cSld>
  <p:clrMapOvr>
    <a:masterClrMapping/>
  </p:clrMapOvr>
  <p:transition>
    <p:wipe dir="d"/>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fld id="{E3FB2684-7AA7-43A2-9AD8-781FF107EE10}" type="slidenum">
              <a:rPr lang="en-US">
                <a:solidFill>
                  <a:srgbClr val="FFFFFF"/>
                </a:solidFill>
              </a:rPr>
              <a:pPr/>
              <a:t>‹#›</a:t>
            </a:fld>
            <a:endParaRPr lang="ru-RU">
              <a:solidFill>
                <a:srgbClr val="FFFFFF"/>
              </a:solidFill>
            </a:endParaRPr>
          </a:p>
        </p:txBody>
      </p:sp>
    </p:spTree>
    <p:extLst>
      <p:ext uri="{BB962C8B-B14F-4D97-AF65-F5344CB8AC3E}">
        <p14:creationId xmlns:p14="http://schemas.microsoft.com/office/powerpoint/2010/main" val="3737321446"/>
      </p:ext>
    </p:extLst>
  </p:cSld>
  <p:clrMapOvr>
    <a:masterClrMapping/>
  </p:clrMapOvr>
  <p:transition>
    <p:wipe dir="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3700" y="0"/>
            <a:ext cx="2171700" cy="61261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0"/>
            <a:ext cx="6362700" cy="61261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fld id="{70FF0325-92EB-4D5E-8DF9-4DE2BAAD641B}" type="slidenum">
              <a:rPr lang="en-US">
                <a:solidFill>
                  <a:srgbClr val="FFFFFF"/>
                </a:solidFill>
              </a:rPr>
              <a:pPr/>
              <a:t>‹#›</a:t>
            </a:fld>
            <a:endParaRPr lang="ru-RU">
              <a:solidFill>
                <a:srgbClr val="FFFFFF"/>
              </a:solidFill>
            </a:endParaRPr>
          </a:p>
        </p:txBody>
      </p:sp>
    </p:spTree>
    <p:extLst>
      <p:ext uri="{BB962C8B-B14F-4D97-AF65-F5344CB8AC3E}">
        <p14:creationId xmlns:p14="http://schemas.microsoft.com/office/powerpoint/2010/main" val="329771274"/>
      </p:ext>
    </p:extLst>
  </p:cSld>
  <p:clrMapOvr>
    <a:masterClrMapping/>
  </p:clrMapOvr>
  <p:transition>
    <p:wipe dir="d"/>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8686800" cy="12192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a:xfrm>
            <a:off x="0" y="6553200"/>
            <a:ext cx="8229600" cy="381000"/>
          </a:xfrm>
        </p:spPr>
        <p:txBody>
          <a:bodyPr/>
          <a:lstStyle>
            <a:lvl1pPr>
              <a:defRPr/>
            </a:lvl1pPr>
          </a:lstStyle>
          <a:p>
            <a:fld id="{8B6EC007-2437-4A6A-9312-1EFAA767D182}" type="slidenum">
              <a:rPr lang="en-US">
                <a:solidFill>
                  <a:srgbClr val="FFFFFF"/>
                </a:solidFill>
              </a:rPr>
              <a:pPr/>
              <a:t>‹#›</a:t>
            </a:fld>
            <a:endParaRPr lang="ru-RU">
              <a:solidFill>
                <a:srgbClr val="FFFFFF"/>
              </a:solidFill>
            </a:endParaRPr>
          </a:p>
        </p:txBody>
      </p:sp>
    </p:spTree>
    <p:extLst>
      <p:ext uri="{BB962C8B-B14F-4D97-AF65-F5344CB8AC3E}">
        <p14:creationId xmlns:p14="http://schemas.microsoft.com/office/powerpoint/2010/main" val="3913181698"/>
      </p:ext>
    </p:extLst>
  </p:cSld>
  <p:clrMapOvr>
    <a:masterClrMapping/>
  </p:clrMapOvr>
  <p:transition>
    <p:wipe dir="d"/>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CMS content2">
    <p:spTree>
      <p:nvGrpSpPr>
        <p:cNvPr id="1" name=""/>
        <p:cNvGrpSpPr/>
        <p:nvPr/>
      </p:nvGrpSpPr>
      <p:grpSpPr>
        <a:xfrm>
          <a:off x="0" y="0"/>
          <a:ext cx="0" cy="0"/>
          <a:chOff x="0" y="0"/>
          <a:chExt cx="0" cy="0"/>
        </a:xfrm>
      </p:grpSpPr>
      <p:sp>
        <p:nvSpPr>
          <p:cNvPr id="5" name="Title 1"/>
          <p:cNvSpPr>
            <a:spLocks noGrp="1"/>
          </p:cNvSpPr>
          <p:nvPr>
            <p:ph type="title"/>
          </p:nvPr>
        </p:nvSpPr>
        <p:spPr>
          <a:xfrm>
            <a:off x="0" y="0"/>
            <a:ext cx="9144000" cy="1417638"/>
          </a:xfrm>
          <a:prstGeom prst="rect">
            <a:avLst/>
          </a:prstGeom>
          <a:solidFill>
            <a:srgbClr val="084A9C"/>
          </a:solidFill>
          <a:effectLst>
            <a:outerShdw dist="76200" dir="5640000" algn="tl" rotWithShape="0">
              <a:srgbClr val="FFD004"/>
            </a:outerShdw>
          </a:effectLst>
        </p:spPr>
        <p:txBody>
          <a:bodyPr/>
          <a:lstStyle>
            <a:lvl1pPr>
              <a:defRPr>
                <a:solidFill>
                  <a:schemeClr val="bg1"/>
                </a:solidFill>
              </a:defRPr>
            </a:lvl1pPr>
          </a:lstStyle>
          <a:p>
            <a:r>
              <a:rPr lang="en-US" smtClean="0"/>
              <a:t>Click to edit Master title style</a:t>
            </a:r>
            <a:endParaRPr lang="en-US" dirty="0"/>
          </a:p>
        </p:txBody>
      </p:sp>
      <p:sp>
        <p:nvSpPr>
          <p:cNvPr id="6" name="Content Placeholder 2"/>
          <p:cNvSpPr>
            <a:spLocks noGrp="1"/>
          </p:cNvSpPr>
          <p:nvPr>
            <p:ph idx="1"/>
          </p:nvPr>
        </p:nvSpPr>
        <p:spPr>
          <a:xfrm>
            <a:off x="457200" y="1828800"/>
            <a:ext cx="8229600" cy="42973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4494386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PCS 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592931985"/>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5" name="Picture 4" descr="PHGR_NEW1.jp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extBox 5"/>
          <p:cNvSpPr txBox="1"/>
          <p:nvPr userDrawn="1"/>
        </p:nvSpPr>
        <p:spPr>
          <a:xfrm>
            <a:off x="117020" y="6501400"/>
            <a:ext cx="1843440" cy="246221"/>
          </a:xfrm>
          <a:prstGeom prst="rect">
            <a:avLst/>
          </a:prstGeom>
          <a:noFill/>
        </p:spPr>
        <p:txBody>
          <a:bodyPr wrap="square" rtlCol="0">
            <a:spAutoFit/>
          </a:bodyPr>
          <a:lstStyle/>
          <a:p>
            <a:fld id="{502F4AC6-48B5-485A-8D62-7AC4F05840AC}" type="slidenum">
              <a:rPr lang="en-US" sz="1000" smtClean="0">
                <a:solidFill>
                  <a:srgbClr val="FFFFFF"/>
                </a:solidFill>
                <a:latin typeface="Myriad Pro" pitchFamily="34" charset="0"/>
              </a:rPr>
              <a:pPr/>
              <a:t>‹#›</a:t>
            </a:fld>
            <a:endParaRPr lang="en-US" sz="1000" dirty="0">
              <a:solidFill>
                <a:srgbClr val="FFFFFF"/>
              </a:solidFill>
              <a:latin typeface="Myriad Pro" pitchFamily="34" charset="0"/>
            </a:endParaRPr>
          </a:p>
        </p:txBody>
      </p:sp>
    </p:spTree>
    <p:extLst>
      <p:ext uri="{BB962C8B-B14F-4D97-AF65-F5344CB8AC3E}">
        <p14:creationId xmlns:p14="http://schemas.microsoft.com/office/powerpoint/2010/main" val="1904933660"/>
      </p:ext>
    </p:extLst>
  </p:cSld>
  <p:clrMapOvr>
    <a:masterClrMapping/>
  </p:clrMapOvr>
  <p:transition>
    <p:wipe dir="d"/>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4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Click to edit Master text styles</a:t>
            </a:r>
          </a:p>
        </p:txBody>
      </p:sp>
    </p:spTree>
    <p:extLst>
      <p:ext uri="{BB962C8B-B14F-4D97-AF65-F5344CB8AC3E}">
        <p14:creationId xmlns:p14="http://schemas.microsoft.com/office/powerpoint/2010/main" val="1970045821"/>
      </p:ext>
    </p:extLst>
  </p:cSld>
  <p:clrMapOvr>
    <a:masterClrMapping/>
  </p:clrMapOvr>
  <p:transition>
    <p:wipe dir="d"/>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5" name="Footer Placeholder 4"/>
          <p:cNvSpPr>
            <a:spLocks noGrp="1"/>
          </p:cNvSpPr>
          <p:nvPr>
            <p:ph type="ftr" sz="quarter" idx="10"/>
          </p:nvPr>
        </p:nvSpPr>
        <p:spPr/>
        <p:txBody>
          <a:bodyPr/>
          <a:lstStyle>
            <a:lvl1pPr>
              <a:defRPr/>
            </a:lvl1pPr>
          </a:lstStyle>
          <a:p>
            <a:fld id="{592D292D-F78F-466F-8907-6071F031A7E0}" type="slidenum">
              <a:rPr lang="en-US">
                <a:solidFill>
                  <a:srgbClr val="FFFFFF"/>
                </a:solidFill>
              </a:rPr>
              <a:pPr/>
              <a:t>‹#›</a:t>
            </a:fld>
            <a:endParaRPr lang="ru-RU">
              <a:solidFill>
                <a:srgbClr val="FFFFFF"/>
              </a:solidFill>
            </a:endParaRPr>
          </a:p>
        </p:txBody>
      </p:sp>
    </p:spTree>
    <p:extLst>
      <p:ext uri="{BB962C8B-B14F-4D97-AF65-F5344CB8AC3E}">
        <p14:creationId xmlns:p14="http://schemas.microsoft.com/office/powerpoint/2010/main" val="1433169151"/>
      </p:ext>
    </p:extLst>
  </p:cSld>
  <p:clrMapOvr>
    <a:masterClrMapping/>
  </p:clrMapOvr>
  <p:transition>
    <p:wipe dir="d"/>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6"/>
          <p:cNvSpPr>
            <a:spLocks noGrp="1"/>
          </p:cNvSpPr>
          <p:nvPr>
            <p:ph type="ftr" sz="quarter" idx="10"/>
          </p:nvPr>
        </p:nvSpPr>
        <p:spPr/>
        <p:txBody>
          <a:bodyPr/>
          <a:lstStyle>
            <a:lvl1pPr>
              <a:defRPr/>
            </a:lvl1pPr>
          </a:lstStyle>
          <a:p>
            <a:fld id="{1BD75200-B4E9-403A-BF8E-E8F16C743B6A}" type="slidenum">
              <a:rPr lang="en-US">
                <a:solidFill>
                  <a:srgbClr val="FFFFFF"/>
                </a:solidFill>
              </a:rPr>
              <a:pPr/>
              <a:t>‹#›</a:t>
            </a:fld>
            <a:endParaRPr lang="ru-RU">
              <a:solidFill>
                <a:srgbClr val="FFFFFF"/>
              </a:solidFill>
            </a:endParaRPr>
          </a:p>
        </p:txBody>
      </p:sp>
    </p:spTree>
    <p:extLst>
      <p:ext uri="{BB962C8B-B14F-4D97-AF65-F5344CB8AC3E}">
        <p14:creationId xmlns:p14="http://schemas.microsoft.com/office/powerpoint/2010/main" val="1565096897"/>
      </p:ext>
    </p:extLst>
  </p:cSld>
  <p:clrMapOvr>
    <a:masterClrMapping/>
  </p:clrMapOvr>
  <p:transition>
    <p:wipe di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lvl1pPr>
              <a:defRPr/>
            </a:lvl1pPr>
          </a:lstStyle>
          <a:p>
            <a:fld id="{174EC69B-9D63-42D8-B5F5-715F64DD9E94}" type="slidenum">
              <a:rPr lang="en-US">
                <a:solidFill>
                  <a:srgbClr val="FFFFFF"/>
                </a:solidFill>
              </a:rPr>
              <a:pPr/>
              <a:t>‹#›</a:t>
            </a:fld>
            <a:endParaRPr lang="ru-RU">
              <a:solidFill>
                <a:srgbClr val="FFFFFF"/>
              </a:solidFill>
            </a:endParaRPr>
          </a:p>
        </p:txBody>
      </p:sp>
    </p:spTree>
    <p:extLst>
      <p:ext uri="{BB962C8B-B14F-4D97-AF65-F5344CB8AC3E}">
        <p14:creationId xmlns:p14="http://schemas.microsoft.com/office/powerpoint/2010/main" val="1087687707"/>
      </p:ext>
    </p:extLst>
  </p:cSld>
  <p:clrMapOvr>
    <a:masterClrMapping/>
  </p:clrMapOvr>
  <p:transition>
    <p:wipe dir="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fld id="{9C98308A-D60B-49C1-A164-234B5C032597}" type="slidenum">
              <a:rPr lang="en-US">
                <a:solidFill>
                  <a:srgbClr val="FFFFFF"/>
                </a:solidFill>
              </a:rPr>
              <a:pPr/>
              <a:t>‹#›</a:t>
            </a:fld>
            <a:endParaRPr lang="ru-RU">
              <a:solidFill>
                <a:srgbClr val="FFFFFF"/>
              </a:solidFill>
            </a:endParaRPr>
          </a:p>
        </p:txBody>
      </p:sp>
    </p:spTree>
    <p:extLst>
      <p:ext uri="{BB962C8B-B14F-4D97-AF65-F5344CB8AC3E}">
        <p14:creationId xmlns:p14="http://schemas.microsoft.com/office/powerpoint/2010/main" val="4007743044"/>
      </p:ext>
    </p:extLst>
  </p:cSld>
  <p:clrMapOvr>
    <a:masterClrMapping/>
  </p:clrMapOvr>
  <p:transition>
    <p:wipe di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fld id="{07489EE3-02F0-43A6-BF1D-D44DE37F5877}" type="slidenum">
              <a:rPr lang="en-US">
                <a:solidFill>
                  <a:srgbClr val="FFFFFF"/>
                </a:solidFill>
              </a:rPr>
              <a:pPr/>
              <a:t>‹#›</a:t>
            </a:fld>
            <a:endParaRPr lang="ru-RU">
              <a:solidFill>
                <a:srgbClr val="FFFFFF"/>
              </a:solidFill>
            </a:endParaRPr>
          </a:p>
        </p:txBody>
      </p:sp>
    </p:spTree>
    <p:extLst>
      <p:ext uri="{BB962C8B-B14F-4D97-AF65-F5344CB8AC3E}">
        <p14:creationId xmlns:p14="http://schemas.microsoft.com/office/powerpoint/2010/main" val="2953682113"/>
      </p:ext>
    </p:extLst>
  </p:cSld>
  <p:clrMapOvr>
    <a:masterClrMapping/>
  </p:clrMapOvr>
  <p:transition>
    <p:wipe di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fld id="{5002DEEF-1E16-49CA-A217-2930FCD09777}" type="slidenum">
              <a:rPr lang="en-US">
                <a:solidFill>
                  <a:srgbClr val="FFFFFF"/>
                </a:solidFill>
              </a:rPr>
              <a:pPr/>
              <a:t>‹#›</a:t>
            </a:fld>
            <a:endParaRPr lang="ru-RU">
              <a:solidFill>
                <a:srgbClr val="FFFFFF"/>
              </a:solidFill>
            </a:endParaRPr>
          </a:p>
        </p:txBody>
      </p:sp>
    </p:spTree>
    <p:extLst>
      <p:ext uri="{BB962C8B-B14F-4D97-AF65-F5344CB8AC3E}">
        <p14:creationId xmlns:p14="http://schemas.microsoft.com/office/powerpoint/2010/main" val="1513265771"/>
      </p:ext>
    </p:extLst>
  </p:cSld>
  <p:clrMapOvr>
    <a:masterClrMapping/>
  </p:clrMapOvr>
  <p:transition>
    <p:wipe dir="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jpeg"/><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6" cstate="print"/>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2291" name="Rectangle 2"/>
          <p:cNvSpPr>
            <a:spLocks noGrp="1" noChangeArrowheads="1"/>
          </p:cNvSpPr>
          <p:nvPr>
            <p:ph type="title"/>
          </p:nvPr>
        </p:nvSpPr>
        <p:spPr bwMode="auto">
          <a:xfrm>
            <a:off x="228600" y="0"/>
            <a:ext cx="8686800" cy="1219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
        <p:nvSpPr>
          <p:cNvPr id="12292"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029" name="Rectangle 5"/>
          <p:cNvSpPr>
            <a:spLocks noGrp="1" noChangeArrowheads="1"/>
          </p:cNvSpPr>
          <p:nvPr>
            <p:ph type="ftr" sz="quarter" idx="3"/>
          </p:nvPr>
        </p:nvSpPr>
        <p:spPr bwMode="auto">
          <a:xfrm>
            <a:off x="0" y="6553200"/>
            <a:ext cx="82296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solidFill>
                  <a:schemeClr val="bg1"/>
                </a:solidFill>
                <a:latin typeface="Myriad Pro" pitchFamily="34" charset="0"/>
              </a:defRPr>
            </a:lvl1pPr>
          </a:lstStyle>
          <a:p>
            <a:fld id="{25BA38FF-D848-431B-A2A2-A4F7128628ED}" type="slidenum">
              <a:rPr lang="en-US" smtClean="0">
                <a:solidFill>
                  <a:srgbClr val="FFFFFF"/>
                </a:solidFill>
              </a:rPr>
              <a:pPr/>
              <a:t>‹#›</a:t>
            </a:fld>
            <a:endParaRPr lang="ru-RU" dirty="0">
              <a:solidFill>
                <a:srgbClr val="FFFFFF"/>
              </a:solidFill>
            </a:endParaRPr>
          </a:p>
        </p:txBody>
      </p:sp>
      <p:pic>
        <p:nvPicPr>
          <p:cNvPr id="6" name="Picture 5"/>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extBox 6"/>
          <p:cNvSpPr txBox="1"/>
          <p:nvPr userDrawn="1"/>
        </p:nvSpPr>
        <p:spPr>
          <a:xfrm>
            <a:off x="117020" y="6501400"/>
            <a:ext cx="1843440" cy="246221"/>
          </a:xfrm>
          <a:prstGeom prst="rect">
            <a:avLst/>
          </a:prstGeom>
          <a:noFill/>
        </p:spPr>
        <p:txBody>
          <a:bodyPr wrap="square" rtlCol="0">
            <a:spAutoFit/>
          </a:bodyPr>
          <a:lstStyle/>
          <a:p>
            <a:fld id="{502F4AC6-48B5-485A-8D62-7AC4F05840AC}" type="slidenum">
              <a:rPr lang="en-US" sz="1000" smtClean="0">
                <a:solidFill>
                  <a:srgbClr val="FFFFFF"/>
                </a:solidFill>
                <a:latin typeface="Myriad Pro" pitchFamily="34" charset="0"/>
              </a:rPr>
              <a:pPr/>
              <a:t>‹#›</a:t>
            </a:fld>
            <a:endParaRPr lang="en-US" sz="1000" dirty="0">
              <a:solidFill>
                <a:srgbClr val="FFFFFF"/>
              </a:solidFill>
              <a:latin typeface="Myriad Pro" pitchFamily="34" charset="0"/>
            </a:endParaRPr>
          </a:p>
        </p:txBody>
      </p:sp>
    </p:spTree>
    <p:extLst>
      <p:ext uri="{BB962C8B-B14F-4D97-AF65-F5344CB8AC3E}">
        <p14:creationId xmlns:p14="http://schemas.microsoft.com/office/powerpoint/2010/main" val="4076365406"/>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 id="2147483684" r:id="rId13"/>
    <p:sldLayoutId id="2147483686" r:id="rId14"/>
  </p:sldLayoutIdLst>
  <p:transition>
    <p:wipe dir="d"/>
  </p:transition>
  <p:hf hdr="0" ftr="0" dt="0"/>
  <p:txStyles>
    <p:titleStyle>
      <a:lvl1pPr algn="ctr" rtl="0" eaLnBrk="1" fontAlgn="base" hangingPunct="1">
        <a:spcBef>
          <a:spcPct val="0"/>
        </a:spcBef>
        <a:spcAft>
          <a:spcPct val="0"/>
        </a:spcAft>
        <a:defRPr sz="2800" b="1">
          <a:solidFill>
            <a:schemeClr val="bg1"/>
          </a:solidFill>
          <a:latin typeface="Myriad Pro" pitchFamily="34" charset="0"/>
          <a:ea typeface="+mj-ea"/>
          <a:cs typeface="+mj-cs"/>
        </a:defRPr>
      </a:lvl1pPr>
      <a:lvl2pPr algn="ctr" rtl="0" eaLnBrk="1" fontAlgn="base" hangingPunct="1">
        <a:spcBef>
          <a:spcPct val="0"/>
        </a:spcBef>
        <a:spcAft>
          <a:spcPct val="0"/>
        </a:spcAft>
        <a:defRPr sz="2800" b="1">
          <a:solidFill>
            <a:schemeClr val="bg1"/>
          </a:solidFill>
          <a:latin typeface="Arial" charset="0"/>
        </a:defRPr>
      </a:lvl2pPr>
      <a:lvl3pPr algn="ctr" rtl="0" eaLnBrk="1" fontAlgn="base" hangingPunct="1">
        <a:spcBef>
          <a:spcPct val="0"/>
        </a:spcBef>
        <a:spcAft>
          <a:spcPct val="0"/>
        </a:spcAft>
        <a:defRPr sz="2800" b="1">
          <a:solidFill>
            <a:schemeClr val="bg1"/>
          </a:solidFill>
          <a:latin typeface="Arial" charset="0"/>
        </a:defRPr>
      </a:lvl3pPr>
      <a:lvl4pPr algn="ctr" rtl="0" eaLnBrk="1" fontAlgn="base" hangingPunct="1">
        <a:spcBef>
          <a:spcPct val="0"/>
        </a:spcBef>
        <a:spcAft>
          <a:spcPct val="0"/>
        </a:spcAft>
        <a:defRPr sz="2800" b="1">
          <a:solidFill>
            <a:schemeClr val="bg1"/>
          </a:solidFill>
          <a:latin typeface="Arial" charset="0"/>
        </a:defRPr>
      </a:lvl4pPr>
      <a:lvl5pPr algn="ctr" rtl="0" eaLnBrk="1" fontAlgn="base" hangingPunct="1">
        <a:spcBef>
          <a:spcPct val="0"/>
        </a:spcBef>
        <a:spcAft>
          <a:spcPct val="0"/>
        </a:spcAft>
        <a:defRPr sz="2800" b="1">
          <a:solidFill>
            <a:schemeClr val="bg1"/>
          </a:solidFill>
          <a:latin typeface="Arial" charset="0"/>
        </a:defRPr>
      </a:lvl5pPr>
      <a:lvl6pPr marL="457200" algn="ctr" rtl="0" eaLnBrk="1" fontAlgn="base" hangingPunct="1">
        <a:spcBef>
          <a:spcPct val="0"/>
        </a:spcBef>
        <a:spcAft>
          <a:spcPct val="0"/>
        </a:spcAft>
        <a:defRPr sz="2800" b="1">
          <a:solidFill>
            <a:schemeClr val="bg1"/>
          </a:solidFill>
          <a:latin typeface="Arial" charset="0"/>
        </a:defRPr>
      </a:lvl6pPr>
      <a:lvl7pPr marL="914400" algn="ctr" rtl="0" eaLnBrk="1" fontAlgn="base" hangingPunct="1">
        <a:spcBef>
          <a:spcPct val="0"/>
        </a:spcBef>
        <a:spcAft>
          <a:spcPct val="0"/>
        </a:spcAft>
        <a:defRPr sz="2800" b="1">
          <a:solidFill>
            <a:schemeClr val="bg1"/>
          </a:solidFill>
          <a:latin typeface="Arial" charset="0"/>
        </a:defRPr>
      </a:lvl7pPr>
      <a:lvl8pPr marL="1371600" algn="ctr" rtl="0" eaLnBrk="1" fontAlgn="base" hangingPunct="1">
        <a:spcBef>
          <a:spcPct val="0"/>
        </a:spcBef>
        <a:spcAft>
          <a:spcPct val="0"/>
        </a:spcAft>
        <a:defRPr sz="2800" b="1">
          <a:solidFill>
            <a:schemeClr val="bg1"/>
          </a:solidFill>
          <a:latin typeface="Arial" charset="0"/>
        </a:defRPr>
      </a:lvl8pPr>
      <a:lvl9pPr marL="1828800" algn="ctr" rtl="0" eaLnBrk="1" fontAlgn="base" hangingPunct="1">
        <a:spcBef>
          <a:spcPct val="0"/>
        </a:spcBef>
        <a:spcAft>
          <a:spcPct val="0"/>
        </a:spcAft>
        <a:defRPr sz="2800" b="1">
          <a:solidFill>
            <a:schemeClr val="bg1"/>
          </a:solidFill>
          <a:latin typeface="Arial" charset="0"/>
        </a:defRPr>
      </a:lvl9pPr>
    </p:titleStyle>
    <p:bodyStyle>
      <a:lvl1pPr marL="342900" indent="-342900" algn="l" rtl="0" eaLnBrk="1" fontAlgn="base" hangingPunct="1">
        <a:spcBef>
          <a:spcPct val="20000"/>
        </a:spcBef>
        <a:spcAft>
          <a:spcPct val="0"/>
        </a:spcAft>
        <a:buClr>
          <a:srgbClr val="EA5F00"/>
        </a:buClr>
        <a:buFont typeface="Wingdings" pitchFamily="2" charset="2"/>
        <a:buChar char="q"/>
        <a:defRPr sz="2400">
          <a:solidFill>
            <a:schemeClr val="tx1"/>
          </a:solidFill>
          <a:latin typeface="Myriad Pro" pitchFamily="34" charset="0"/>
          <a:ea typeface="+mn-ea"/>
          <a:cs typeface="+mn-cs"/>
        </a:defRPr>
      </a:lvl1pPr>
      <a:lvl2pPr marL="742950" indent="-285750" algn="l" rtl="0" eaLnBrk="1" fontAlgn="base" hangingPunct="1">
        <a:spcBef>
          <a:spcPct val="20000"/>
        </a:spcBef>
        <a:spcAft>
          <a:spcPct val="0"/>
        </a:spcAft>
        <a:buClr>
          <a:srgbClr val="EA5F00"/>
        </a:buClr>
        <a:buFont typeface="Wingdings" pitchFamily="2" charset="2"/>
        <a:buChar char="Ø"/>
        <a:defRPr sz="2000">
          <a:solidFill>
            <a:schemeClr val="tx1"/>
          </a:solidFill>
          <a:latin typeface="Myriad Pro" pitchFamily="34" charset="0"/>
        </a:defRPr>
      </a:lvl2pPr>
      <a:lvl3pPr marL="1143000" indent="-228600" algn="l" rtl="0" eaLnBrk="1" fontAlgn="base" hangingPunct="1">
        <a:spcBef>
          <a:spcPct val="20000"/>
        </a:spcBef>
        <a:spcAft>
          <a:spcPct val="0"/>
        </a:spcAft>
        <a:buClr>
          <a:srgbClr val="EA5F00"/>
        </a:buClr>
        <a:buFont typeface="Wingdings" pitchFamily="2" charset="2"/>
        <a:buChar char="§"/>
        <a:defRPr>
          <a:solidFill>
            <a:schemeClr val="tx1"/>
          </a:solidFill>
          <a:latin typeface="Myriad Pro" pitchFamily="34" charset="0"/>
        </a:defRPr>
      </a:lvl3pPr>
      <a:lvl4pPr marL="1600200" indent="-228600" algn="l" rtl="0" eaLnBrk="1" fontAlgn="base" hangingPunct="1">
        <a:spcBef>
          <a:spcPct val="20000"/>
        </a:spcBef>
        <a:spcAft>
          <a:spcPct val="0"/>
        </a:spcAft>
        <a:buClr>
          <a:srgbClr val="EA5F00"/>
        </a:buClr>
        <a:buChar char="–"/>
        <a:defRPr sz="1400">
          <a:solidFill>
            <a:schemeClr val="tx1"/>
          </a:solidFill>
          <a:latin typeface="Myriad Pro" pitchFamily="34" charset="0"/>
        </a:defRPr>
      </a:lvl4pPr>
      <a:lvl5pPr marL="2057400" indent="-228600" algn="l" rtl="0" eaLnBrk="1" fontAlgn="base" hangingPunct="1">
        <a:spcBef>
          <a:spcPct val="20000"/>
        </a:spcBef>
        <a:spcAft>
          <a:spcPct val="0"/>
        </a:spcAft>
        <a:buClr>
          <a:srgbClr val="EA5F00"/>
        </a:buClr>
        <a:buChar char="»"/>
        <a:defRPr sz="1200">
          <a:solidFill>
            <a:schemeClr val="tx1"/>
          </a:solidFill>
          <a:latin typeface="Myriad Pro" pitchFamily="34" charset="0"/>
        </a:defRPr>
      </a:lvl5pPr>
      <a:lvl6pPr marL="2514600" indent="-228600" algn="l" rtl="0" eaLnBrk="1" fontAlgn="base" hangingPunct="1">
        <a:spcBef>
          <a:spcPct val="20000"/>
        </a:spcBef>
        <a:spcAft>
          <a:spcPct val="0"/>
        </a:spcAft>
        <a:buClr>
          <a:srgbClr val="EA5F00"/>
        </a:buClr>
        <a:buChar char="»"/>
        <a:defRPr sz="1200">
          <a:solidFill>
            <a:schemeClr val="tx1"/>
          </a:solidFill>
          <a:latin typeface="+mn-lt"/>
        </a:defRPr>
      </a:lvl6pPr>
      <a:lvl7pPr marL="2971800" indent="-228600" algn="l" rtl="0" eaLnBrk="1" fontAlgn="base" hangingPunct="1">
        <a:spcBef>
          <a:spcPct val="20000"/>
        </a:spcBef>
        <a:spcAft>
          <a:spcPct val="0"/>
        </a:spcAft>
        <a:buClr>
          <a:srgbClr val="EA5F00"/>
        </a:buClr>
        <a:buChar char="»"/>
        <a:defRPr sz="1200">
          <a:solidFill>
            <a:schemeClr val="tx1"/>
          </a:solidFill>
          <a:latin typeface="+mn-lt"/>
        </a:defRPr>
      </a:lvl7pPr>
      <a:lvl8pPr marL="3429000" indent="-228600" algn="l" rtl="0" eaLnBrk="1" fontAlgn="base" hangingPunct="1">
        <a:spcBef>
          <a:spcPct val="20000"/>
        </a:spcBef>
        <a:spcAft>
          <a:spcPct val="0"/>
        </a:spcAft>
        <a:buClr>
          <a:srgbClr val="EA5F00"/>
        </a:buClr>
        <a:buChar char="»"/>
        <a:defRPr sz="1200">
          <a:solidFill>
            <a:schemeClr val="tx1"/>
          </a:solidFill>
          <a:latin typeface="+mn-lt"/>
        </a:defRPr>
      </a:lvl8pPr>
      <a:lvl9pPr marL="3886200" indent="-228600" algn="l" rtl="0" eaLnBrk="1" fontAlgn="base" hangingPunct="1">
        <a:spcBef>
          <a:spcPct val="20000"/>
        </a:spcBef>
        <a:spcAft>
          <a:spcPct val="0"/>
        </a:spcAft>
        <a:buClr>
          <a:srgbClr val="EA5F00"/>
        </a:buClr>
        <a:buChar char="»"/>
        <a:defRPr sz="1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8.jpeg"/><Relationship Id="rId5" Type="http://schemas.openxmlformats.org/officeDocument/2006/relationships/image" Target="../media/image7.png"/><Relationship Id="rId4" Type="http://schemas.openxmlformats.org/officeDocument/2006/relationships/image" Target="../media/image6.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png"/><Relationship Id="rId4" Type="http://schemas.openxmlformats.org/officeDocument/2006/relationships/image" Target="../media/image11.jpeg"/></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mailto:bfg1@cdc.gov" TargetMode="External"/><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0"/>
          <p:cNvSpPr>
            <a:spLocks noChangeArrowheads="1"/>
          </p:cNvSpPr>
          <p:nvPr/>
        </p:nvSpPr>
        <p:spPr bwMode="auto">
          <a:xfrm>
            <a:off x="9144" y="228600"/>
            <a:ext cx="9144000" cy="867930"/>
          </a:xfrm>
          <a:prstGeom prst="rect">
            <a:avLst/>
          </a:prstGeom>
          <a:noFill/>
          <a:ln w="9525">
            <a:noFill/>
            <a:miter lim="800000"/>
            <a:headEnd/>
            <a:tailEnd/>
          </a:ln>
        </p:spPr>
        <p:txBody>
          <a:bodyPr wrap="square">
            <a:spAutoFit/>
          </a:bodyPr>
          <a:lstStyle/>
          <a:p>
            <a:pPr algn="ctr">
              <a:lnSpc>
                <a:spcPct val="90000"/>
              </a:lnSpc>
            </a:pPr>
            <a:r>
              <a:rPr lang="en-US" sz="2800" b="1" dirty="0" smtClean="0">
                <a:solidFill>
                  <a:schemeClr val="bg1"/>
                </a:solidFill>
                <a:latin typeface="Myriad Pro" pitchFamily="34" charset="0"/>
              </a:rPr>
              <a:t> Connecting for Social Good</a:t>
            </a:r>
          </a:p>
          <a:p>
            <a:pPr algn="ctr">
              <a:lnSpc>
                <a:spcPct val="90000"/>
              </a:lnSpc>
            </a:pPr>
            <a:r>
              <a:rPr lang="en-US" sz="2800" b="1" dirty="0" smtClean="0">
                <a:solidFill>
                  <a:schemeClr val="bg1"/>
                </a:solidFill>
                <a:latin typeface="Myriad Pro" pitchFamily="34" charset="0"/>
              </a:rPr>
              <a:t>Using Social Marketing to Improve Oral Health</a:t>
            </a:r>
            <a:endParaRPr lang="en-US" sz="2800" b="1" dirty="0">
              <a:solidFill>
                <a:schemeClr val="bg1"/>
              </a:solidFill>
              <a:latin typeface="Myriad Pro" pitchFamily="34" charset="0"/>
            </a:endParaRPr>
          </a:p>
        </p:txBody>
      </p:sp>
      <p:sp>
        <p:nvSpPr>
          <p:cNvPr id="6" name="Rectangle 11"/>
          <p:cNvSpPr>
            <a:spLocks noChangeArrowheads="1"/>
          </p:cNvSpPr>
          <p:nvPr/>
        </p:nvSpPr>
        <p:spPr bwMode="auto">
          <a:xfrm>
            <a:off x="685800" y="4038600"/>
            <a:ext cx="7561751" cy="1384995"/>
          </a:xfrm>
          <a:prstGeom prst="rect">
            <a:avLst/>
          </a:prstGeom>
          <a:noFill/>
          <a:ln w="9525">
            <a:noFill/>
            <a:miter lim="800000"/>
            <a:headEnd/>
            <a:tailEnd/>
          </a:ln>
        </p:spPr>
        <p:txBody>
          <a:bodyPr wrap="square">
            <a:spAutoFit/>
          </a:bodyPr>
          <a:lstStyle/>
          <a:p>
            <a:pPr algn="ctr"/>
            <a:r>
              <a:rPr lang="en-US" altLang="zh-CN" sz="2400" b="1" dirty="0" smtClean="0">
                <a:latin typeface="Myriad Pro" pitchFamily="34" charset="0"/>
                <a:ea typeface="SimSun"/>
                <a:cs typeface="SimSun"/>
              </a:rPr>
              <a:t>Linda Orgain, </a:t>
            </a:r>
            <a:r>
              <a:rPr lang="en-US" altLang="zh-CN" sz="2400" b="1" dirty="0">
                <a:latin typeface="Myriad Pro" pitchFamily="34" charset="0"/>
                <a:ea typeface="SimSun"/>
                <a:cs typeface="SimSun"/>
              </a:rPr>
              <a:t>MPH</a:t>
            </a:r>
            <a:br>
              <a:rPr lang="en-US" altLang="zh-CN" sz="2400" b="1" dirty="0">
                <a:latin typeface="Myriad Pro" pitchFamily="34" charset="0"/>
                <a:ea typeface="SimSun"/>
                <a:cs typeface="SimSun"/>
              </a:rPr>
            </a:br>
            <a:r>
              <a:rPr lang="en-US" altLang="zh-CN" sz="2000" i="1" dirty="0" smtClean="0">
                <a:latin typeface="Myriad Pro" pitchFamily="34" charset="0"/>
                <a:ea typeface="SimSun"/>
                <a:cs typeface="SimSun"/>
              </a:rPr>
              <a:t>Health Communications Specialist</a:t>
            </a:r>
            <a:r>
              <a:rPr lang="en-US" altLang="zh-CN" sz="2000" dirty="0" smtClean="0">
                <a:latin typeface="Myriad Pro" pitchFamily="34" charset="0"/>
                <a:ea typeface="SimSun"/>
                <a:cs typeface="SimSun"/>
              </a:rPr>
              <a:t>, </a:t>
            </a:r>
            <a:r>
              <a:rPr lang="en-US" altLang="zh-CN" sz="2000" dirty="0">
                <a:latin typeface="Myriad Pro" pitchFamily="34" charset="0"/>
                <a:ea typeface="SimSun"/>
                <a:cs typeface="SimSun"/>
              </a:rPr>
              <a:t>Division of Oral Health</a:t>
            </a:r>
          </a:p>
          <a:p>
            <a:pPr algn="ctr"/>
            <a:r>
              <a:rPr lang="en-US" altLang="zh-CN" sz="2000" dirty="0">
                <a:latin typeface="Myriad Pro" pitchFamily="34" charset="0"/>
                <a:ea typeface="SimSun"/>
                <a:cs typeface="SimSun"/>
              </a:rPr>
              <a:t>National Center for Chronic Disease Prevention </a:t>
            </a:r>
            <a:r>
              <a:rPr lang="en-US" altLang="zh-CN" sz="2000" dirty="0" smtClean="0">
                <a:latin typeface="Myriad Pro" pitchFamily="34" charset="0"/>
                <a:ea typeface="SimSun"/>
                <a:cs typeface="SimSun"/>
              </a:rPr>
              <a:t>and</a:t>
            </a:r>
            <a:endParaRPr lang="en-US" altLang="zh-CN" sz="2000" dirty="0">
              <a:latin typeface="Myriad Pro" pitchFamily="34" charset="0"/>
              <a:ea typeface="SimSun"/>
              <a:cs typeface="SimSun"/>
            </a:endParaRPr>
          </a:p>
          <a:p>
            <a:pPr algn="ctr"/>
            <a:r>
              <a:rPr lang="en-US" altLang="zh-CN" sz="2000" dirty="0">
                <a:latin typeface="Myriad Pro" pitchFamily="34" charset="0"/>
                <a:ea typeface="SimSun"/>
                <a:cs typeface="SimSun"/>
              </a:rPr>
              <a:t>Health </a:t>
            </a:r>
            <a:r>
              <a:rPr lang="en-US" altLang="zh-CN" sz="2000" dirty="0" smtClean="0">
                <a:latin typeface="Myriad Pro" pitchFamily="34" charset="0"/>
                <a:ea typeface="SimSun"/>
                <a:cs typeface="SimSun"/>
              </a:rPr>
              <a:t>Promotion, CDC</a:t>
            </a:r>
            <a:endParaRPr lang="en-US" altLang="zh-CN" sz="2000" dirty="0">
              <a:latin typeface="Myriad Pro" pitchFamily="34" charset="0"/>
              <a:ea typeface="SimSun"/>
              <a:cs typeface="SimSun"/>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91400" y="1503755"/>
            <a:ext cx="1524000" cy="2124075"/>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4800" y="1371600"/>
            <a:ext cx="1647825" cy="2533650"/>
          </a:xfrm>
          <a:prstGeom prst="rect">
            <a:avLst/>
          </a:prstGeom>
        </p:spPr>
      </p:pic>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334000" y="1438165"/>
            <a:ext cx="2143125" cy="2133600"/>
          </a:xfrm>
          <a:prstGeom prst="rect">
            <a:avLst/>
          </a:prstGeom>
        </p:spPr>
      </p:pic>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133600" y="1611940"/>
            <a:ext cx="3107040" cy="1959825"/>
          </a:xfrm>
          <a:prstGeom prst="rect">
            <a:avLst/>
          </a:prstGeom>
        </p:spPr>
      </p:pic>
    </p:spTree>
    <p:extLst>
      <p:ext uri="{BB962C8B-B14F-4D97-AF65-F5344CB8AC3E}">
        <p14:creationId xmlns:p14="http://schemas.microsoft.com/office/powerpoint/2010/main" val="3147310346"/>
      </p:ext>
    </p:extLst>
  </p:cSld>
  <p:clrMapOvr>
    <a:masterClrMapping/>
  </p:clrMapOvr>
  <p:transition>
    <p:wipe dir="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4 Ps</a:t>
            </a:r>
            <a:endParaRPr lang="en-US" dirty="0"/>
          </a:p>
        </p:txBody>
      </p:sp>
      <p:sp>
        <p:nvSpPr>
          <p:cNvPr id="3" name="Content Placeholder 2"/>
          <p:cNvSpPr>
            <a:spLocks noGrp="1"/>
          </p:cNvSpPr>
          <p:nvPr>
            <p:ph idx="1"/>
          </p:nvPr>
        </p:nvSpPr>
        <p:spPr>
          <a:xfrm>
            <a:off x="457200" y="1447800"/>
            <a:ext cx="8229600" cy="4525963"/>
          </a:xfrm>
        </p:spPr>
        <p:txBody>
          <a:bodyPr/>
          <a:lstStyle/>
          <a:p>
            <a:pPr>
              <a:spcBef>
                <a:spcPts val="600"/>
              </a:spcBef>
              <a:spcAft>
                <a:spcPts val="300"/>
              </a:spcAft>
            </a:pPr>
            <a:r>
              <a:rPr lang="en-US" b="1" kern="1200" dirty="0" smtClean="0"/>
              <a:t>Price:</a:t>
            </a:r>
          </a:p>
          <a:p>
            <a:pPr lvl="1">
              <a:spcBef>
                <a:spcPts val="600"/>
              </a:spcBef>
              <a:spcAft>
                <a:spcPts val="300"/>
              </a:spcAft>
            </a:pPr>
            <a:r>
              <a:rPr lang="en-US" b="1" kern="1200" dirty="0" smtClean="0"/>
              <a:t>The net price offered the target audience based on research</a:t>
            </a:r>
          </a:p>
          <a:p>
            <a:pPr>
              <a:spcBef>
                <a:spcPts val="600"/>
              </a:spcBef>
              <a:spcAft>
                <a:spcPts val="300"/>
              </a:spcAft>
            </a:pPr>
            <a:r>
              <a:rPr lang="en-US" b="1" kern="1200" dirty="0" smtClean="0"/>
              <a:t>Place</a:t>
            </a:r>
          </a:p>
          <a:p>
            <a:pPr lvl="1">
              <a:spcBef>
                <a:spcPts val="600"/>
              </a:spcBef>
              <a:spcAft>
                <a:spcPts val="300"/>
              </a:spcAft>
            </a:pPr>
            <a:r>
              <a:rPr lang="en-US" b="1" kern="1200" dirty="0" smtClean="0"/>
              <a:t>How the behavior is made more convenient and accessible</a:t>
            </a:r>
          </a:p>
          <a:p>
            <a:pPr>
              <a:spcBef>
                <a:spcPts val="600"/>
              </a:spcBef>
              <a:spcAft>
                <a:spcPts val="300"/>
              </a:spcAft>
            </a:pPr>
            <a:r>
              <a:rPr lang="en-US" b="1" kern="1200" dirty="0" smtClean="0"/>
              <a:t>Product</a:t>
            </a:r>
          </a:p>
          <a:p>
            <a:pPr lvl="1">
              <a:spcBef>
                <a:spcPts val="600"/>
              </a:spcBef>
              <a:spcAft>
                <a:spcPts val="300"/>
              </a:spcAft>
            </a:pPr>
            <a:r>
              <a:rPr lang="en-US" b="1" kern="1200" dirty="0" smtClean="0"/>
              <a:t>The bundle of Price and Place that is offered</a:t>
            </a:r>
          </a:p>
          <a:p>
            <a:pPr>
              <a:spcBef>
                <a:spcPts val="600"/>
              </a:spcBef>
              <a:spcAft>
                <a:spcPts val="300"/>
              </a:spcAft>
            </a:pPr>
            <a:r>
              <a:rPr lang="en-US" b="1" kern="1200" dirty="0" smtClean="0"/>
              <a:t>Promotion</a:t>
            </a:r>
          </a:p>
          <a:p>
            <a:pPr lvl="1">
              <a:spcBef>
                <a:spcPts val="600"/>
              </a:spcBef>
              <a:spcAft>
                <a:spcPts val="300"/>
              </a:spcAft>
            </a:pPr>
            <a:r>
              <a:rPr lang="en-US" b="1" kern="1200" dirty="0" smtClean="0"/>
              <a:t>How you communicate with them about the other 3 Ps</a:t>
            </a:r>
          </a:p>
          <a:p>
            <a:pPr>
              <a:spcBef>
                <a:spcPts val="0"/>
              </a:spcBef>
              <a:spcAft>
                <a:spcPts val="300"/>
              </a:spcAft>
            </a:pPr>
            <a:endParaRPr lang="en-US" dirty="0"/>
          </a:p>
        </p:txBody>
      </p:sp>
    </p:spTree>
    <p:extLst>
      <p:ext uri="{BB962C8B-B14F-4D97-AF65-F5344CB8AC3E}">
        <p14:creationId xmlns:p14="http://schemas.microsoft.com/office/powerpoint/2010/main" val="3118394038"/>
      </p:ext>
    </p:extLst>
  </p:cSld>
  <p:clrMapOvr>
    <a:masterClrMapping/>
  </p:clrMapOvr>
  <p:transition>
    <p:wipe dir="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Competition</a:t>
            </a:r>
            <a:endParaRPr lang="en-US" dirty="0"/>
          </a:p>
        </p:txBody>
      </p:sp>
      <p:sp>
        <p:nvSpPr>
          <p:cNvPr id="3" name="Content Placeholder 2"/>
          <p:cNvSpPr>
            <a:spLocks noGrp="1"/>
          </p:cNvSpPr>
          <p:nvPr>
            <p:ph idx="1"/>
          </p:nvPr>
        </p:nvSpPr>
        <p:spPr>
          <a:xfrm>
            <a:off x="457200" y="1447800"/>
            <a:ext cx="8229600" cy="4525963"/>
          </a:xfrm>
        </p:spPr>
        <p:txBody>
          <a:bodyPr/>
          <a:lstStyle/>
          <a:p>
            <a:pPr>
              <a:spcBef>
                <a:spcPts val="0"/>
              </a:spcBef>
              <a:spcAft>
                <a:spcPts val="300"/>
              </a:spcAft>
            </a:pPr>
            <a:r>
              <a:rPr lang="en-US" b="1" kern="1200" dirty="0" smtClean="0"/>
              <a:t>The behaviors and related benefits the target audience is accustomed to – or may prefer – over the behavior you are promoting.</a:t>
            </a:r>
          </a:p>
          <a:p>
            <a:pPr>
              <a:spcBef>
                <a:spcPts val="0"/>
              </a:spcBef>
              <a:spcAft>
                <a:spcPts val="300"/>
              </a:spcAft>
            </a:pPr>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33600" y="2971800"/>
            <a:ext cx="4840255" cy="2371725"/>
          </a:xfrm>
          <a:prstGeom prst="rect">
            <a:avLst/>
          </a:prstGeom>
        </p:spPr>
      </p:pic>
    </p:spTree>
    <p:extLst>
      <p:ext uri="{BB962C8B-B14F-4D97-AF65-F5344CB8AC3E}">
        <p14:creationId xmlns:p14="http://schemas.microsoft.com/office/powerpoint/2010/main" val="3846370343"/>
      </p:ext>
    </p:extLst>
  </p:cSld>
  <p:clrMapOvr>
    <a:masterClrMapping/>
  </p:clrMapOvr>
  <p:transition>
    <p:wipe dir="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VERB</a:t>
            </a:r>
            <a:r>
              <a:rPr lang="en-US" baseline="30000" dirty="0" err="1" smtClean="0"/>
              <a:t>tm</a:t>
            </a:r>
            <a:r>
              <a:rPr lang="en-US" dirty="0" smtClean="0"/>
              <a:t> Campaign</a:t>
            </a:r>
            <a:endParaRPr lang="en-US" dirty="0"/>
          </a:p>
        </p:txBody>
      </p:sp>
      <p:sp>
        <p:nvSpPr>
          <p:cNvPr id="3" name="Content Placeholder 2"/>
          <p:cNvSpPr>
            <a:spLocks noGrp="1"/>
          </p:cNvSpPr>
          <p:nvPr>
            <p:ph idx="1"/>
          </p:nvPr>
        </p:nvSpPr>
        <p:spPr>
          <a:xfrm>
            <a:off x="457200" y="1295400"/>
            <a:ext cx="8229600" cy="4525963"/>
          </a:xfrm>
        </p:spPr>
        <p:txBody>
          <a:bodyPr/>
          <a:lstStyle/>
          <a:p>
            <a:pPr>
              <a:spcBef>
                <a:spcPts val="0"/>
              </a:spcBef>
              <a:spcAft>
                <a:spcPts val="300"/>
              </a:spcAft>
            </a:pPr>
            <a:r>
              <a:rPr lang="en-US" b="1" kern="1200" dirty="0" smtClean="0"/>
              <a:t>VERB in a nutshell…</a:t>
            </a:r>
          </a:p>
          <a:p>
            <a:pPr lvl="1">
              <a:spcBef>
                <a:spcPts val="0"/>
              </a:spcBef>
              <a:spcAft>
                <a:spcPts val="300"/>
              </a:spcAft>
            </a:pPr>
            <a:r>
              <a:rPr lang="en-US" b="1" kern="1200" dirty="0" smtClean="0"/>
              <a:t>Target Audience</a:t>
            </a:r>
          </a:p>
          <a:p>
            <a:pPr lvl="1">
              <a:spcBef>
                <a:spcPts val="0"/>
              </a:spcBef>
              <a:spcAft>
                <a:spcPts val="300"/>
              </a:spcAft>
            </a:pPr>
            <a:r>
              <a:rPr lang="en-US" b="1" kern="1200" dirty="0" smtClean="0"/>
              <a:t>Desired Behavior</a:t>
            </a:r>
          </a:p>
          <a:p>
            <a:pPr lvl="1">
              <a:spcBef>
                <a:spcPts val="0"/>
              </a:spcBef>
              <a:spcAft>
                <a:spcPts val="300"/>
              </a:spcAft>
            </a:pPr>
            <a:r>
              <a:rPr lang="en-US" b="1" kern="1200" dirty="0" smtClean="0"/>
              <a:t>Benefits and Exchange Concept</a:t>
            </a:r>
          </a:p>
          <a:p>
            <a:pPr lvl="1">
              <a:spcBef>
                <a:spcPts val="0"/>
              </a:spcBef>
              <a:spcAft>
                <a:spcPts val="300"/>
              </a:spcAft>
            </a:pPr>
            <a:r>
              <a:rPr lang="en-US" b="1" kern="1200" dirty="0" smtClean="0"/>
              <a:t>Barriers</a:t>
            </a:r>
          </a:p>
          <a:p>
            <a:pPr lvl="1">
              <a:spcBef>
                <a:spcPts val="0"/>
              </a:spcBef>
              <a:spcAft>
                <a:spcPts val="300"/>
              </a:spcAft>
            </a:pPr>
            <a:r>
              <a:rPr lang="en-US" b="1" kern="1200" dirty="0" smtClean="0"/>
              <a:t>4 Ps</a:t>
            </a:r>
          </a:p>
          <a:p>
            <a:pPr lvl="1">
              <a:spcBef>
                <a:spcPts val="0"/>
              </a:spcBef>
              <a:spcAft>
                <a:spcPts val="300"/>
              </a:spcAft>
            </a:pPr>
            <a:r>
              <a:rPr lang="en-US" b="1" kern="1200" dirty="0" smtClean="0"/>
              <a:t>Competition</a:t>
            </a:r>
            <a:endParaRPr lang="en-US" kern="1200" dirty="0"/>
          </a:p>
          <a:p>
            <a:pPr>
              <a:spcBef>
                <a:spcPts val="0"/>
              </a:spcBef>
              <a:spcAft>
                <a:spcPts val="300"/>
              </a:spcAft>
            </a:pPr>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99964" y="738299"/>
            <a:ext cx="2115436" cy="1819275"/>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40563" y="4678958"/>
            <a:ext cx="3956858" cy="1133475"/>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50958" y="2670988"/>
            <a:ext cx="2104809" cy="3139673"/>
          </a:xfrm>
          <a:prstGeom prst="rect">
            <a:avLst/>
          </a:prstGeom>
        </p:spPr>
      </p:pic>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657600" y="3086986"/>
            <a:ext cx="3000375" cy="1524000"/>
          </a:xfrm>
          <a:prstGeom prst="rect">
            <a:avLst/>
          </a:prstGeom>
        </p:spPr>
      </p:pic>
      <p:pic>
        <p:nvPicPr>
          <p:cNvPr id="8" name="Picture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88233" y="4038600"/>
            <a:ext cx="2162268" cy="1777377"/>
          </a:xfrm>
          <a:prstGeom prst="rect">
            <a:avLst/>
          </a:prstGeom>
        </p:spPr>
      </p:pic>
    </p:spTree>
    <p:extLst>
      <p:ext uri="{BB962C8B-B14F-4D97-AF65-F5344CB8AC3E}">
        <p14:creationId xmlns:p14="http://schemas.microsoft.com/office/powerpoint/2010/main" val="1171872448"/>
      </p:ext>
    </p:extLst>
  </p:cSld>
  <p:clrMapOvr>
    <a:masterClrMapping/>
  </p:clrMapOvr>
  <p:transition>
    <p:wipe dir="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a:t>
            </a:r>
            <a:endParaRPr lang="en-US" dirty="0"/>
          </a:p>
        </p:txBody>
      </p:sp>
      <p:sp>
        <p:nvSpPr>
          <p:cNvPr id="3" name="Content Placeholder 2"/>
          <p:cNvSpPr>
            <a:spLocks noGrp="1"/>
          </p:cNvSpPr>
          <p:nvPr>
            <p:ph idx="1"/>
          </p:nvPr>
        </p:nvSpPr>
        <p:spPr>
          <a:xfrm>
            <a:off x="228600" y="1646237"/>
            <a:ext cx="4953000" cy="4525963"/>
          </a:xfrm>
        </p:spPr>
        <p:txBody>
          <a:bodyPr/>
          <a:lstStyle/>
          <a:p>
            <a:pPr>
              <a:spcBef>
                <a:spcPts val="0"/>
              </a:spcBef>
              <a:spcAft>
                <a:spcPts val="300"/>
              </a:spcAft>
            </a:pPr>
            <a:r>
              <a:rPr lang="en-US" b="1" kern="1200" dirty="0" smtClean="0"/>
              <a:t>CDC’s Communication &amp; Social Marketing portal</a:t>
            </a:r>
          </a:p>
          <a:p>
            <a:pPr lvl="1">
              <a:spcBef>
                <a:spcPts val="0"/>
              </a:spcBef>
              <a:spcAft>
                <a:spcPts val="300"/>
              </a:spcAft>
            </a:pPr>
            <a:r>
              <a:rPr lang="en-US" b="1" kern="1200" dirty="0"/>
              <a:t>http://intranet.cdc.gov/oadc/tools/communication-social-marketing/</a:t>
            </a:r>
            <a:endParaRPr lang="en-US" b="1" kern="1200" dirty="0" smtClean="0"/>
          </a:p>
          <a:p>
            <a:pPr>
              <a:spcBef>
                <a:spcPts val="0"/>
              </a:spcBef>
              <a:spcAft>
                <a:spcPts val="300"/>
              </a:spcAft>
            </a:pPr>
            <a:r>
              <a:rPr lang="en-US" b="1" kern="1200" dirty="0" err="1" smtClean="0"/>
              <a:t>CDCynergy</a:t>
            </a:r>
            <a:r>
              <a:rPr lang="en-US" b="1" kern="1200" dirty="0" smtClean="0"/>
              <a:t> Social Marketing edition</a:t>
            </a:r>
          </a:p>
          <a:p>
            <a:pPr>
              <a:spcBef>
                <a:spcPts val="0"/>
              </a:spcBef>
              <a:spcAft>
                <a:spcPts val="300"/>
              </a:spcAft>
            </a:pPr>
            <a:r>
              <a:rPr lang="en-US" sz="2000" b="1" kern="1200" dirty="0" smtClean="0"/>
              <a:t>M. Siegel &amp; L.D. </a:t>
            </a:r>
            <a:r>
              <a:rPr lang="en-US" sz="2000" b="1" kern="1200" dirty="0" err="1" smtClean="0"/>
              <a:t>Lotenberg</a:t>
            </a:r>
            <a:r>
              <a:rPr lang="en-US" sz="2000" b="1" kern="1200" dirty="0" smtClean="0"/>
              <a:t>. Marketing Public Health: Strategies to Promote Social Change, 2nd ed. Sudbury, MA: Jones &amp; Bartlett. </a:t>
            </a:r>
          </a:p>
          <a:p>
            <a:pPr>
              <a:spcBef>
                <a:spcPts val="0"/>
              </a:spcBef>
              <a:spcAft>
                <a:spcPts val="300"/>
              </a:spcAft>
            </a:pPr>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34000" y="1261730"/>
            <a:ext cx="3432673" cy="4558342"/>
          </a:xfrm>
          <a:prstGeom prst="rect">
            <a:avLst/>
          </a:prstGeom>
        </p:spPr>
      </p:pic>
    </p:spTree>
    <p:extLst>
      <p:ext uri="{BB962C8B-B14F-4D97-AF65-F5344CB8AC3E}">
        <p14:creationId xmlns:p14="http://schemas.microsoft.com/office/powerpoint/2010/main" val="3723881771"/>
      </p:ext>
    </p:extLst>
  </p:cSld>
  <p:clrMapOvr>
    <a:masterClrMapping/>
  </p:clrMapOvr>
  <p:transition>
    <p:wipe dir="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05318" y="2514600"/>
            <a:ext cx="2905732" cy="1908215"/>
          </a:xfrm>
          <a:prstGeom prst="rect">
            <a:avLst/>
          </a:prstGeom>
          <a:noFill/>
        </p:spPr>
        <p:txBody>
          <a:bodyPr wrap="none" rtlCol="0">
            <a:spAutoFit/>
          </a:bodyPr>
          <a:lstStyle/>
          <a:p>
            <a:pPr algn="ctr"/>
            <a:r>
              <a:rPr lang="en-US" sz="2400" b="1" dirty="0" smtClean="0">
                <a:latin typeface="Myriad Pro"/>
              </a:rPr>
              <a:t>Thank you</a:t>
            </a:r>
          </a:p>
          <a:p>
            <a:pPr algn="ctr"/>
            <a:endParaRPr lang="en-US" dirty="0" smtClean="0"/>
          </a:p>
          <a:p>
            <a:pPr algn="ctr"/>
            <a:endParaRPr lang="en-US" dirty="0"/>
          </a:p>
          <a:p>
            <a:pPr algn="ctr"/>
            <a:r>
              <a:rPr lang="en-US" sz="2000" dirty="0" smtClean="0">
                <a:latin typeface="Myriad Pro"/>
              </a:rPr>
              <a:t>Linda S. Orgain, MPH</a:t>
            </a:r>
          </a:p>
          <a:p>
            <a:pPr algn="ctr"/>
            <a:r>
              <a:rPr lang="en-US" sz="2000" dirty="0" smtClean="0">
                <a:latin typeface="Myriad Pro"/>
                <a:hlinkClick r:id="rId3"/>
              </a:rPr>
              <a:t>LBO6@cdc.gov</a:t>
            </a:r>
            <a:endParaRPr lang="en-US" sz="2000" dirty="0" smtClean="0">
              <a:latin typeface="Myriad Pro"/>
            </a:endParaRPr>
          </a:p>
          <a:p>
            <a:endParaRPr lang="en-US" dirty="0"/>
          </a:p>
        </p:txBody>
      </p:sp>
    </p:spTree>
    <p:extLst>
      <p:ext uri="{BB962C8B-B14F-4D97-AF65-F5344CB8AC3E}">
        <p14:creationId xmlns:p14="http://schemas.microsoft.com/office/powerpoint/2010/main" val="248322029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p:cNvSpPr>
          <p:nvPr>
            <p:ph type="title" idx="4294967295"/>
          </p:nvPr>
        </p:nvSpPr>
        <p:spPr bwMode="auto">
          <a:xfrm>
            <a:off x="457200" y="76200"/>
            <a:ext cx="8229600" cy="1143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b="1" dirty="0" smtClean="0"/>
              <a:t>What is Social Marketing?</a:t>
            </a:r>
          </a:p>
        </p:txBody>
      </p:sp>
      <p:sp>
        <p:nvSpPr>
          <p:cNvPr id="276483" name="Rectangle 3"/>
          <p:cNvSpPr>
            <a:spLocks noGrp="1"/>
          </p:cNvSpPr>
          <p:nvPr>
            <p:ph type="body" idx="4294967295"/>
          </p:nvPr>
        </p:nvSpPr>
        <p:spPr>
          <a:xfrm>
            <a:off x="457200" y="1447800"/>
            <a:ext cx="8229600" cy="4525963"/>
          </a:xfrm>
          <a:prstGeom prst="rect">
            <a:avLst/>
          </a:prstGeom>
        </p:spPr>
        <p:txBody>
          <a:bodyPr/>
          <a:lstStyle/>
          <a:p>
            <a:pPr marL="0" indent="0" fontAlgn="auto">
              <a:spcBef>
                <a:spcPts val="0"/>
              </a:spcBef>
              <a:spcAft>
                <a:spcPts val="300"/>
              </a:spcAft>
              <a:buNone/>
              <a:defRPr/>
            </a:pPr>
            <a:r>
              <a:rPr lang="en-US" b="1" dirty="0" smtClean="0">
                <a:latin typeface="Myriad Pro"/>
                <a:cs typeface="Calibri" pitchFamily="34" charset="0"/>
              </a:rPr>
              <a:t>“The application of commercial marketing technologies to the analysis, planning, execution, and evaluation of programs designed to influence the voluntary behavior or target audiences in order to improve their personal welfare and that of their society.”</a:t>
            </a:r>
          </a:p>
          <a:p>
            <a:pPr marL="0" indent="0" fontAlgn="auto">
              <a:spcBef>
                <a:spcPts val="0"/>
              </a:spcBef>
              <a:spcAft>
                <a:spcPts val="300"/>
              </a:spcAft>
              <a:buNone/>
              <a:defRPr/>
            </a:pPr>
            <a:endParaRPr lang="en-US" b="1" dirty="0">
              <a:latin typeface="Myriad Pro"/>
              <a:cs typeface="Calibri" pitchFamily="34" charset="0"/>
            </a:endParaRPr>
          </a:p>
          <a:p>
            <a:pPr marL="0" indent="0" fontAlgn="auto">
              <a:spcBef>
                <a:spcPts val="0"/>
              </a:spcBef>
              <a:spcAft>
                <a:spcPts val="300"/>
              </a:spcAft>
              <a:buNone/>
              <a:defRPr/>
            </a:pPr>
            <a:endParaRPr lang="en-US" b="1" dirty="0" smtClean="0">
              <a:latin typeface="Myriad Pro"/>
              <a:cs typeface="Calibri" pitchFamily="34" charset="0"/>
            </a:endParaRPr>
          </a:p>
          <a:p>
            <a:pPr marL="0" indent="0" fontAlgn="auto">
              <a:spcBef>
                <a:spcPts val="0"/>
              </a:spcBef>
              <a:spcAft>
                <a:spcPts val="300"/>
              </a:spcAft>
              <a:buNone/>
              <a:defRPr/>
            </a:pPr>
            <a:r>
              <a:rPr lang="en-US" b="1" dirty="0" smtClean="0">
                <a:latin typeface="Myriad Pro"/>
                <a:cs typeface="Calibri" pitchFamily="34" charset="0"/>
              </a:rPr>
              <a:t>Alan </a:t>
            </a:r>
            <a:r>
              <a:rPr lang="en-US" b="1" dirty="0" err="1" smtClean="0">
                <a:latin typeface="Myriad Pro"/>
                <a:cs typeface="Calibri" pitchFamily="34" charset="0"/>
              </a:rPr>
              <a:t>Andreasen</a:t>
            </a:r>
            <a:r>
              <a:rPr lang="en-US" b="1" dirty="0" smtClean="0">
                <a:latin typeface="Myriad Pro"/>
                <a:cs typeface="Calibri" pitchFamily="34" charset="0"/>
              </a:rPr>
              <a:t>, 1995</a:t>
            </a:r>
          </a:p>
          <a:p>
            <a:pPr marL="0" indent="0" fontAlgn="auto">
              <a:spcBef>
                <a:spcPts val="0"/>
              </a:spcBef>
              <a:spcAft>
                <a:spcPts val="300"/>
              </a:spcAft>
              <a:buNone/>
              <a:defRPr/>
            </a:pPr>
            <a:r>
              <a:rPr lang="en-US" b="1" dirty="0" smtClean="0">
                <a:latin typeface="Myriad Pro"/>
                <a:cs typeface="Calibri" pitchFamily="34" charset="0"/>
              </a:rPr>
              <a:t>Marketing Social Change </a:t>
            </a:r>
            <a:endParaRPr lang="en-US" dirty="0" smtClean="0">
              <a:latin typeface="Myriad Pro"/>
              <a:cs typeface="Calibri" pitchFamily="34" charset="0"/>
            </a:endParaRPr>
          </a:p>
          <a:p>
            <a:pPr marL="457200" lvl="1" indent="0" eaLnBrk="1" fontAlgn="auto" hangingPunct="1">
              <a:spcBef>
                <a:spcPts val="0"/>
              </a:spcBef>
              <a:spcAft>
                <a:spcPts val="300"/>
              </a:spcAft>
              <a:buNone/>
              <a:defRPr/>
            </a:pPr>
            <a:endParaRPr lang="en-US" sz="2000" dirty="0" smtClean="0">
              <a:latin typeface="Myriad Pro"/>
              <a:cs typeface="Calibri" pitchFamily="34" charset="0"/>
            </a:endParaRPr>
          </a:p>
          <a:p>
            <a:pPr marL="457200" lvl="1" indent="0" eaLnBrk="1" fontAlgn="auto" hangingPunct="1">
              <a:spcBef>
                <a:spcPts val="0"/>
              </a:spcBef>
              <a:spcAft>
                <a:spcPts val="300"/>
              </a:spcAft>
              <a:buNone/>
              <a:defRPr/>
            </a:pPr>
            <a:endParaRPr lang="en-US" sz="2400" dirty="0">
              <a:latin typeface="Myriad Pro"/>
              <a:cs typeface="Calibri" pitchFamily="34" charset="0"/>
            </a:endParaRPr>
          </a:p>
          <a:p>
            <a:pPr eaLnBrk="1" fontAlgn="auto" hangingPunct="1">
              <a:spcBef>
                <a:spcPts val="0"/>
              </a:spcBef>
              <a:spcAft>
                <a:spcPts val="300"/>
              </a:spcAft>
              <a:defRPr/>
            </a:pPr>
            <a:endParaRPr lang="en-US" sz="2400" dirty="0">
              <a:latin typeface="Myriad Pro"/>
            </a:endParaRPr>
          </a:p>
          <a:p>
            <a:pPr algn="ctr" eaLnBrk="1" fontAlgn="auto" hangingPunct="1">
              <a:spcBef>
                <a:spcPts val="0"/>
              </a:spcBef>
              <a:spcAft>
                <a:spcPts val="300"/>
              </a:spcAft>
              <a:defRPr/>
            </a:pPr>
            <a:endParaRPr lang="en-US" sz="1300" dirty="0">
              <a:latin typeface="Myriad Pro"/>
            </a:endParaRPr>
          </a:p>
        </p:txBody>
      </p:sp>
    </p:spTree>
    <p:extLst>
      <p:ext uri="{BB962C8B-B14F-4D97-AF65-F5344CB8AC3E}">
        <p14:creationId xmlns:p14="http://schemas.microsoft.com/office/powerpoint/2010/main" val="357324899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Principles</a:t>
            </a:r>
            <a:endParaRPr lang="en-US" dirty="0"/>
          </a:p>
        </p:txBody>
      </p:sp>
      <p:sp>
        <p:nvSpPr>
          <p:cNvPr id="3" name="Content Placeholder 2"/>
          <p:cNvSpPr>
            <a:spLocks noGrp="1"/>
          </p:cNvSpPr>
          <p:nvPr>
            <p:ph idx="1"/>
          </p:nvPr>
        </p:nvSpPr>
        <p:spPr>
          <a:xfrm>
            <a:off x="457200" y="1447800"/>
            <a:ext cx="8229600" cy="4525963"/>
          </a:xfrm>
        </p:spPr>
        <p:txBody>
          <a:bodyPr/>
          <a:lstStyle/>
          <a:p>
            <a:pPr>
              <a:spcBef>
                <a:spcPts val="0"/>
              </a:spcBef>
              <a:spcAft>
                <a:spcPts val="300"/>
              </a:spcAft>
            </a:pPr>
            <a:r>
              <a:rPr lang="en-US" b="1" kern="1200" dirty="0" smtClean="0"/>
              <a:t>Target Audience</a:t>
            </a:r>
          </a:p>
          <a:p>
            <a:pPr>
              <a:spcBef>
                <a:spcPts val="0"/>
              </a:spcBef>
              <a:spcAft>
                <a:spcPts val="300"/>
              </a:spcAft>
            </a:pPr>
            <a:r>
              <a:rPr lang="en-US" b="1" kern="1200" dirty="0" smtClean="0"/>
              <a:t>Desired Behavior</a:t>
            </a:r>
          </a:p>
          <a:p>
            <a:pPr>
              <a:spcBef>
                <a:spcPts val="0"/>
              </a:spcBef>
              <a:spcAft>
                <a:spcPts val="300"/>
              </a:spcAft>
            </a:pPr>
            <a:r>
              <a:rPr lang="en-US" b="1" kern="1200" dirty="0" smtClean="0"/>
              <a:t>Benefits and Exchange Concept</a:t>
            </a:r>
          </a:p>
          <a:p>
            <a:pPr>
              <a:spcBef>
                <a:spcPts val="0"/>
              </a:spcBef>
              <a:spcAft>
                <a:spcPts val="300"/>
              </a:spcAft>
            </a:pPr>
            <a:r>
              <a:rPr lang="en-US" b="1" kern="1200" dirty="0" smtClean="0"/>
              <a:t>Barriers</a:t>
            </a:r>
          </a:p>
          <a:p>
            <a:pPr>
              <a:spcBef>
                <a:spcPts val="0"/>
              </a:spcBef>
              <a:spcAft>
                <a:spcPts val="300"/>
              </a:spcAft>
            </a:pPr>
            <a:r>
              <a:rPr lang="en-US" b="1" kern="1200" dirty="0" smtClean="0"/>
              <a:t>4 Ps</a:t>
            </a:r>
          </a:p>
          <a:p>
            <a:pPr lvl="1">
              <a:spcBef>
                <a:spcPts val="0"/>
              </a:spcBef>
              <a:spcAft>
                <a:spcPts val="300"/>
              </a:spcAft>
            </a:pPr>
            <a:r>
              <a:rPr lang="en-US" kern="1200" dirty="0" smtClean="0"/>
              <a:t>Price</a:t>
            </a:r>
          </a:p>
          <a:p>
            <a:pPr lvl="1">
              <a:spcBef>
                <a:spcPts val="0"/>
              </a:spcBef>
              <a:spcAft>
                <a:spcPts val="300"/>
              </a:spcAft>
            </a:pPr>
            <a:r>
              <a:rPr lang="en-US" kern="1200" dirty="0" smtClean="0"/>
              <a:t>Product</a:t>
            </a:r>
          </a:p>
          <a:p>
            <a:pPr lvl="1">
              <a:spcBef>
                <a:spcPts val="0"/>
              </a:spcBef>
              <a:spcAft>
                <a:spcPts val="300"/>
              </a:spcAft>
            </a:pPr>
            <a:r>
              <a:rPr lang="en-US" kern="1200" dirty="0" smtClean="0"/>
              <a:t>Place</a:t>
            </a:r>
          </a:p>
          <a:p>
            <a:pPr lvl="1">
              <a:spcBef>
                <a:spcPts val="0"/>
              </a:spcBef>
              <a:spcAft>
                <a:spcPts val="300"/>
              </a:spcAft>
            </a:pPr>
            <a:r>
              <a:rPr lang="en-US" kern="1200" dirty="0" smtClean="0"/>
              <a:t>Promotion</a:t>
            </a:r>
          </a:p>
          <a:p>
            <a:pPr lvl="1">
              <a:spcBef>
                <a:spcPts val="0"/>
              </a:spcBef>
              <a:spcAft>
                <a:spcPts val="300"/>
              </a:spcAft>
            </a:pPr>
            <a:r>
              <a:rPr lang="en-US" kern="1200" dirty="0" smtClean="0"/>
              <a:t>Sometimes Policy</a:t>
            </a:r>
          </a:p>
          <a:p>
            <a:pPr>
              <a:spcBef>
                <a:spcPts val="0"/>
              </a:spcBef>
              <a:spcAft>
                <a:spcPts val="300"/>
              </a:spcAft>
            </a:pPr>
            <a:r>
              <a:rPr lang="en-US" b="1" kern="1200" dirty="0" smtClean="0"/>
              <a:t>Competition</a:t>
            </a:r>
            <a:endParaRPr lang="en-US" kern="1200" dirty="0"/>
          </a:p>
          <a:p>
            <a:pPr>
              <a:spcBef>
                <a:spcPts val="0"/>
              </a:spcBef>
              <a:spcAft>
                <a:spcPts val="300"/>
              </a:spcAft>
            </a:pPr>
            <a:endParaRPr lang="en-US" dirty="0"/>
          </a:p>
        </p:txBody>
      </p:sp>
    </p:spTree>
    <p:extLst>
      <p:ext uri="{BB962C8B-B14F-4D97-AF65-F5344CB8AC3E}">
        <p14:creationId xmlns:p14="http://schemas.microsoft.com/office/powerpoint/2010/main" val="2790301766"/>
      </p:ext>
    </p:extLst>
  </p:cSld>
  <p:clrMapOvr>
    <a:masterClrMapping/>
  </p:clrMapOvr>
  <p:transition>
    <p:wipe di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Social Marketing Model</a:t>
            </a:r>
            <a:endParaRPr lang="en-US" dirty="0"/>
          </a:p>
        </p:txBody>
      </p:sp>
      <p:sp>
        <p:nvSpPr>
          <p:cNvPr id="4" name="TextBox 3"/>
          <p:cNvSpPr txBox="1"/>
          <p:nvPr/>
        </p:nvSpPr>
        <p:spPr>
          <a:xfrm>
            <a:off x="2971800" y="1371600"/>
            <a:ext cx="5029200" cy="369332"/>
          </a:xfrm>
          <a:prstGeom prst="rect">
            <a:avLst/>
          </a:prstGeom>
          <a:solidFill>
            <a:schemeClr val="accent1"/>
          </a:solidFill>
          <a:ln>
            <a:solidFill>
              <a:schemeClr val="tx1"/>
            </a:solidFill>
          </a:ln>
        </p:spPr>
        <p:txBody>
          <a:bodyPr wrap="square" rtlCol="0">
            <a:spAutoFit/>
          </a:bodyPr>
          <a:lstStyle/>
          <a:p>
            <a:pPr algn="ctr"/>
            <a:r>
              <a:rPr lang="en-US" dirty="0" smtClean="0"/>
              <a:t>The Social Change Program</a:t>
            </a:r>
            <a:endParaRPr lang="en-US" dirty="0"/>
          </a:p>
        </p:txBody>
      </p:sp>
      <p:sp>
        <p:nvSpPr>
          <p:cNvPr id="6" name="TextBox 5"/>
          <p:cNvSpPr txBox="1"/>
          <p:nvPr/>
        </p:nvSpPr>
        <p:spPr>
          <a:xfrm>
            <a:off x="381000" y="2133600"/>
            <a:ext cx="1905000" cy="646331"/>
          </a:xfrm>
          <a:prstGeom prst="rect">
            <a:avLst/>
          </a:prstGeom>
          <a:solidFill>
            <a:srgbClr val="FCFEA0"/>
          </a:solidFill>
          <a:ln>
            <a:solidFill>
              <a:schemeClr val="tx1"/>
            </a:solidFill>
          </a:ln>
        </p:spPr>
        <p:txBody>
          <a:bodyPr wrap="square" rtlCol="0">
            <a:spAutoFit/>
          </a:bodyPr>
          <a:lstStyle/>
          <a:p>
            <a:r>
              <a:rPr lang="en-US" dirty="0" smtClean="0"/>
              <a:t>HEALTH</a:t>
            </a:r>
          </a:p>
          <a:p>
            <a:r>
              <a:rPr lang="en-US" dirty="0" smtClean="0"/>
              <a:t>PROBLEM</a:t>
            </a:r>
            <a:endParaRPr lang="en-US" dirty="0"/>
          </a:p>
        </p:txBody>
      </p:sp>
      <p:sp>
        <p:nvSpPr>
          <p:cNvPr id="7" name="TextBox 6"/>
          <p:cNvSpPr txBox="1"/>
          <p:nvPr/>
        </p:nvSpPr>
        <p:spPr>
          <a:xfrm>
            <a:off x="381000" y="3048000"/>
            <a:ext cx="1905000" cy="646331"/>
          </a:xfrm>
          <a:prstGeom prst="rect">
            <a:avLst/>
          </a:prstGeom>
          <a:solidFill>
            <a:srgbClr val="FCFEA0"/>
          </a:solidFill>
          <a:ln>
            <a:solidFill>
              <a:schemeClr val="tx1"/>
            </a:solidFill>
          </a:ln>
        </p:spPr>
        <p:txBody>
          <a:bodyPr wrap="square" rtlCol="0">
            <a:spAutoFit/>
          </a:bodyPr>
          <a:lstStyle/>
          <a:p>
            <a:r>
              <a:rPr lang="en-US" dirty="0" smtClean="0"/>
              <a:t>TARGET</a:t>
            </a:r>
          </a:p>
          <a:p>
            <a:r>
              <a:rPr lang="en-US" dirty="0" smtClean="0"/>
              <a:t>AUDIENCE</a:t>
            </a:r>
            <a:endParaRPr lang="en-US" dirty="0"/>
          </a:p>
        </p:txBody>
      </p:sp>
      <p:sp>
        <p:nvSpPr>
          <p:cNvPr id="8" name="TextBox 7"/>
          <p:cNvSpPr txBox="1"/>
          <p:nvPr/>
        </p:nvSpPr>
        <p:spPr>
          <a:xfrm>
            <a:off x="381000" y="3953470"/>
            <a:ext cx="1905000" cy="923330"/>
          </a:xfrm>
          <a:prstGeom prst="rect">
            <a:avLst/>
          </a:prstGeom>
          <a:solidFill>
            <a:srgbClr val="FCFEA0"/>
          </a:solidFill>
          <a:ln>
            <a:solidFill>
              <a:schemeClr val="tx1"/>
            </a:solidFill>
          </a:ln>
        </p:spPr>
        <p:txBody>
          <a:bodyPr wrap="square" rtlCol="0">
            <a:spAutoFit/>
          </a:bodyPr>
          <a:lstStyle/>
          <a:p>
            <a:endParaRPr lang="en-US" dirty="0" smtClean="0"/>
          </a:p>
          <a:p>
            <a:r>
              <a:rPr lang="en-US" dirty="0" smtClean="0"/>
              <a:t>BEHAVIOR</a:t>
            </a:r>
          </a:p>
          <a:p>
            <a:endParaRPr lang="en-US" dirty="0"/>
          </a:p>
        </p:txBody>
      </p:sp>
      <p:sp>
        <p:nvSpPr>
          <p:cNvPr id="9" name="TextBox 8"/>
          <p:cNvSpPr txBox="1"/>
          <p:nvPr/>
        </p:nvSpPr>
        <p:spPr>
          <a:xfrm>
            <a:off x="3124200" y="2044074"/>
            <a:ext cx="2895600" cy="1723549"/>
          </a:xfrm>
          <a:prstGeom prst="rect">
            <a:avLst/>
          </a:prstGeom>
          <a:solidFill>
            <a:srgbClr val="BAE4BC"/>
          </a:solidFill>
          <a:ln>
            <a:solidFill>
              <a:schemeClr val="tx1"/>
            </a:solidFill>
          </a:ln>
        </p:spPr>
        <p:txBody>
          <a:bodyPr wrap="square" rtlCol="0">
            <a:spAutoFit/>
          </a:bodyPr>
          <a:lstStyle/>
          <a:p>
            <a:r>
              <a:rPr lang="en-US" dirty="0" smtClean="0"/>
              <a:t>PRICE  (Exchange)</a:t>
            </a:r>
          </a:p>
          <a:p>
            <a:r>
              <a:rPr lang="en-US" sz="1400" dirty="0" smtClean="0"/>
              <a:t>What you do to impact why the audience will want or not want to do the behavior</a:t>
            </a:r>
          </a:p>
          <a:p>
            <a:endParaRPr lang="en-US" sz="1400" dirty="0"/>
          </a:p>
          <a:p>
            <a:r>
              <a:rPr lang="en-US" sz="1400" dirty="0" smtClean="0"/>
              <a:t>NET PRICE = Benefits - Barriers</a:t>
            </a:r>
          </a:p>
          <a:p>
            <a:endParaRPr lang="en-US" dirty="0"/>
          </a:p>
        </p:txBody>
      </p:sp>
      <p:sp>
        <p:nvSpPr>
          <p:cNvPr id="10" name="TextBox 9"/>
          <p:cNvSpPr txBox="1"/>
          <p:nvPr/>
        </p:nvSpPr>
        <p:spPr>
          <a:xfrm>
            <a:off x="3124200" y="3871555"/>
            <a:ext cx="2895600" cy="1231106"/>
          </a:xfrm>
          <a:prstGeom prst="rect">
            <a:avLst/>
          </a:prstGeom>
          <a:solidFill>
            <a:srgbClr val="BAE4BC"/>
          </a:solidFill>
          <a:ln>
            <a:solidFill>
              <a:schemeClr val="tx1"/>
            </a:solidFill>
          </a:ln>
        </p:spPr>
        <p:txBody>
          <a:bodyPr wrap="square" rtlCol="0">
            <a:spAutoFit/>
          </a:bodyPr>
          <a:lstStyle/>
          <a:p>
            <a:r>
              <a:rPr lang="en-US" dirty="0" smtClean="0"/>
              <a:t>PLACE </a:t>
            </a:r>
          </a:p>
          <a:p>
            <a:r>
              <a:rPr lang="en-US" sz="1400" dirty="0" smtClean="0"/>
              <a:t>What you do to impact where or how the audience can easily access the behavior or product (not message)</a:t>
            </a:r>
            <a:endParaRPr lang="en-US" dirty="0"/>
          </a:p>
        </p:txBody>
      </p:sp>
      <p:sp>
        <p:nvSpPr>
          <p:cNvPr id="11" name="TextBox 10"/>
          <p:cNvSpPr txBox="1"/>
          <p:nvPr/>
        </p:nvSpPr>
        <p:spPr>
          <a:xfrm>
            <a:off x="7200900" y="2109281"/>
            <a:ext cx="1600200" cy="1877437"/>
          </a:xfrm>
          <a:prstGeom prst="rect">
            <a:avLst/>
          </a:prstGeom>
          <a:solidFill>
            <a:srgbClr val="BAE4BC"/>
          </a:solidFill>
          <a:ln>
            <a:solidFill>
              <a:schemeClr val="tx1"/>
            </a:solidFill>
          </a:ln>
        </p:spPr>
        <p:txBody>
          <a:bodyPr wrap="square" rtlCol="0">
            <a:spAutoFit/>
          </a:bodyPr>
          <a:lstStyle/>
          <a:p>
            <a:r>
              <a:rPr lang="en-US" dirty="0" smtClean="0"/>
              <a:t>PRODUCT</a:t>
            </a:r>
          </a:p>
          <a:p>
            <a:r>
              <a:rPr lang="en-US" sz="1400" dirty="0" smtClean="0"/>
              <a:t>The combination or bundle of price, place that you offer the target audience in order to enact the behavior</a:t>
            </a:r>
            <a:endParaRPr lang="en-US" sz="1400" dirty="0"/>
          </a:p>
        </p:txBody>
      </p:sp>
      <p:sp>
        <p:nvSpPr>
          <p:cNvPr id="12" name="TextBox 11"/>
          <p:cNvSpPr txBox="1"/>
          <p:nvPr/>
        </p:nvSpPr>
        <p:spPr>
          <a:xfrm>
            <a:off x="6324600" y="4419600"/>
            <a:ext cx="2534979" cy="1231106"/>
          </a:xfrm>
          <a:prstGeom prst="rect">
            <a:avLst/>
          </a:prstGeom>
          <a:solidFill>
            <a:srgbClr val="BAE4BC"/>
          </a:solidFill>
          <a:ln>
            <a:solidFill>
              <a:schemeClr val="tx1"/>
            </a:solidFill>
          </a:ln>
        </p:spPr>
        <p:txBody>
          <a:bodyPr wrap="square" rtlCol="0">
            <a:spAutoFit/>
          </a:bodyPr>
          <a:lstStyle/>
          <a:p>
            <a:r>
              <a:rPr lang="en-US" dirty="0" smtClean="0"/>
              <a:t>PROMOTION</a:t>
            </a:r>
          </a:p>
          <a:p>
            <a:r>
              <a:rPr lang="en-US" sz="1400" dirty="0" smtClean="0"/>
              <a:t>How the offering is communicated to the target audiences: tone, feel, placement, spokesperson</a:t>
            </a:r>
            <a:endParaRPr lang="en-US" sz="1400" dirty="0"/>
          </a:p>
        </p:txBody>
      </p:sp>
      <p:sp>
        <p:nvSpPr>
          <p:cNvPr id="13" name="TextBox 12"/>
          <p:cNvSpPr txBox="1"/>
          <p:nvPr/>
        </p:nvSpPr>
        <p:spPr>
          <a:xfrm>
            <a:off x="381000" y="5466040"/>
            <a:ext cx="5105400" cy="369332"/>
          </a:xfrm>
          <a:prstGeom prst="rect">
            <a:avLst/>
          </a:prstGeom>
          <a:noFill/>
          <a:ln>
            <a:solidFill>
              <a:schemeClr val="tx1"/>
            </a:solidFill>
          </a:ln>
        </p:spPr>
        <p:txBody>
          <a:bodyPr wrap="square" rtlCol="0">
            <a:spAutoFit/>
          </a:bodyPr>
          <a:lstStyle/>
          <a:p>
            <a:r>
              <a:rPr lang="en-US" dirty="0" smtClean="0"/>
              <a:t>Continuous evaluation/modification as needed</a:t>
            </a:r>
            <a:endParaRPr lang="en-US" dirty="0"/>
          </a:p>
        </p:txBody>
      </p:sp>
      <p:cxnSp>
        <p:nvCxnSpPr>
          <p:cNvPr id="5" name="Straight Arrow Connector 4"/>
          <p:cNvCxnSpPr>
            <a:stCxn id="6" idx="2"/>
            <a:endCxn id="7" idx="0"/>
          </p:cNvCxnSpPr>
          <p:nvPr/>
        </p:nvCxnSpPr>
        <p:spPr>
          <a:xfrm>
            <a:off x="1333500" y="2779931"/>
            <a:ext cx="0" cy="26806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endCxn id="8" idx="0"/>
          </p:cNvCxnSpPr>
          <p:nvPr/>
        </p:nvCxnSpPr>
        <p:spPr>
          <a:xfrm>
            <a:off x="1333500" y="3767623"/>
            <a:ext cx="0" cy="18584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1" name="Right Arrow Callout 20"/>
          <p:cNvSpPr/>
          <p:nvPr/>
        </p:nvSpPr>
        <p:spPr>
          <a:xfrm>
            <a:off x="6019800" y="3200400"/>
            <a:ext cx="1181100" cy="914400"/>
          </a:xfrm>
          <a:prstGeom prst="right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Arrow Connector 13"/>
          <p:cNvCxnSpPr>
            <a:stCxn id="8" idx="3"/>
          </p:cNvCxnSpPr>
          <p:nvPr/>
        </p:nvCxnSpPr>
        <p:spPr>
          <a:xfrm flipV="1">
            <a:off x="2286000" y="2779932"/>
            <a:ext cx="838200" cy="163520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endCxn id="10" idx="1"/>
          </p:cNvCxnSpPr>
          <p:nvPr/>
        </p:nvCxnSpPr>
        <p:spPr>
          <a:xfrm flipV="1">
            <a:off x="2286000" y="4487108"/>
            <a:ext cx="838200" cy="8489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3492795" y="6116835"/>
            <a:ext cx="5663609" cy="307777"/>
          </a:xfrm>
          <a:prstGeom prst="rect">
            <a:avLst/>
          </a:prstGeom>
          <a:noFill/>
          <a:ln>
            <a:noFill/>
          </a:ln>
        </p:spPr>
        <p:txBody>
          <a:bodyPr wrap="square" rtlCol="0">
            <a:spAutoFit/>
          </a:bodyPr>
          <a:lstStyle/>
          <a:p>
            <a:r>
              <a:rPr lang="en-US" sz="1400" dirty="0" smtClean="0">
                <a:solidFill>
                  <a:schemeClr val="bg1"/>
                </a:solidFill>
              </a:rPr>
              <a:t>D. Kirby. 2004. Social marketing model to facilitate social change.</a:t>
            </a:r>
            <a:endParaRPr lang="en-US" sz="1400" dirty="0">
              <a:solidFill>
                <a:schemeClr val="bg1"/>
              </a:solidFill>
            </a:endParaRPr>
          </a:p>
        </p:txBody>
      </p:sp>
    </p:spTree>
    <p:extLst>
      <p:ext uri="{BB962C8B-B14F-4D97-AF65-F5344CB8AC3E}">
        <p14:creationId xmlns:p14="http://schemas.microsoft.com/office/powerpoint/2010/main" val="4127781444"/>
      </p:ext>
    </p:extLst>
  </p:cSld>
  <p:clrMapOvr>
    <a:masterClrMapping/>
  </p:clrMapOvr>
  <p:transition>
    <p:wipe dir="d"/>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Enhances Existing Health Planning Models</a:t>
            </a:r>
            <a:endParaRPr lang="en-US" dirty="0"/>
          </a:p>
        </p:txBody>
      </p:sp>
      <p:sp>
        <p:nvSpPr>
          <p:cNvPr id="3" name="Content Placeholder 2"/>
          <p:cNvSpPr>
            <a:spLocks noGrp="1"/>
          </p:cNvSpPr>
          <p:nvPr>
            <p:ph idx="1"/>
          </p:nvPr>
        </p:nvSpPr>
        <p:spPr>
          <a:xfrm>
            <a:off x="457200" y="1447800"/>
            <a:ext cx="8229600" cy="4525963"/>
          </a:xfrm>
        </p:spPr>
        <p:txBody>
          <a:bodyPr/>
          <a:lstStyle/>
          <a:p>
            <a:r>
              <a:rPr lang="en-US" b="1" dirty="0" smtClean="0"/>
              <a:t>Social Marketing is different</a:t>
            </a:r>
          </a:p>
          <a:p>
            <a:pPr lvl="1"/>
            <a:r>
              <a:rPr lang="en-US" b="1" dirty="0" smtClean="0"/>
              <a:t>Audience Segmentation/Analysis</a:t>
            </a:r>
          </a:p>
          <a:p>
            <a:pPr lvl="1"/>
            <a:r>
              <a:rPr lang="en-US" b="1" dirty="0" smtClean="0"/>
              <a:t>Exchange concept in behavior change</a:t>
            </a:r>
          </a:p>
          <a:p>
            <a:pPr lvl="1"/>
            <a:r>
              <a:rPr lang="en-US" b="1" dirty="0" smtClean="0"/>
              <a:t>Marketing research (e.g., Epi) data</a:t>
            </a:r>
          </a:p>
          <a:p>
            <a:pPr lvl="1"/>
            <a:r>
              <a:rPr lang="en-US" b="1" dirty="0" smtClean="0"/>
              <a:t>Potential competition</a:t>
            </a:r>
          </a:p>
          <a:p>
            <a:r>
              <a:rPr lang="en-US" b="1" dirty="0" smtClean="0"/>
              <a:t>Social Marketing has some similarities</a:t>
            </a:r>
          </a:p>
          <a:p>
            <a:pPr lvl="1"/>
            <a:r>
              <a:rPr lang="en-US" b="1" dirty="0" smtClean="0"/>
              <a:t>Interventions with multiple elements</a:t>
            </a:r>
          </a:p>
          <a:p>
            <a:pPr lvl="1"/>
            <a:r>
              <a:rPr lang="en-US" b="1" dirty="0" smtClean="0"/>
              <a:t>Intermediate outcomes prior to behavior</a:t>
            </a:r>
          </a:p>
          <a:p>
            <a:pPr lvl="1"/>
            <a:r>
              <a:rPr lang="en-US" b="1" dirty="0" smtClean="0"/>
              <a:t>Behavior change is the long-term goal</a:t>
            </a:r>
          </a:p>
          <a:p>
            <a:r>
              <a:rPr lang="en-US" b="1" dirty="0" smtClean="0"/>
              <a:t>Can enhance existing health planning models</a:t>
            </a:r>
          </a:p>
        </p:txBody>
      </p:sp>
    </p:spTree>
    <p:extLst>
      <p:ext uri="{BB962C8B-B14F-4D97-AF65-F5344CB8AC3E}">
        <p14:creationId xmlns:p14="http://schemas.microsoft.com/office/powerpoint/2010/main" val="2330568388"/>
      </p:ext>
    </p:extLst>
  </p:cSld>
  <p:clrMapOvr>
    <a:masterClrMapping/>
  </p:clrMapOvr>
  <p:transition>
    <p:wipe dir="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Target Audience</a:t>
            </a:r>
            <a:endParaRPr lang="en-US" dirty="0"/>
          </a:p>
        </p:txBody>
      </p:sp>
      <p:sp>
        <p:nvSpPr>
          <p:cNvPr id="3" name="Content Placeholder 2"/>
          <p:cNvSpPr>
            <a:spLocks noGrp="1"/>
          </p:cNvSpPr>
          <p:nvPr>
            <p:ph idx="1"/>
          </p:nvPr>
        </p:nvSpPr>
        <p:spPr>
          <a:xfrm>
            <a:off x="457200" y="1447800"/>
            <a:ext cx="8229600" cy="4525963"/>
          </a:xfrm>
        </p:spPr>
        <p:txBody>
          <a:bodyPr/>
          <a:lstStyle/>
          <a:p>
            <a:pPr>
              <a:spcBef>
                <a:spcPts val="0"/>
              </a:spcBef>
              <a:spcAft>
                <a:spcPts val="300"/>
              </a:spcAft>
            </a:pPr>
            <a:r>
              <a:rPr lang="en-US" b="1" kern="1200" dirty="0" smtClean="0"/>
              <a:t>Recommended to segment the audience on a factor relevant to </a:t>
            </a:r>
            <a:r>
              <a:rPr lang="en-US" b="1" kern="1200" smtClean="0"/>
              <a:t>the desired </a:t>
            </a:r>
            <a:r>
              <a:rPr lang="en-US" b="1" kern="1200" dirty="0" smtClean="0"/>
              <a:t>behavior</a:t>
            </a:r>
          </a:p>
          <a:p>
            <a:pPr>
              <a:spcBef>
                <a:spcPts val="0"/>
              </a:spcBef>
              <a:spcAft>
                <a:spcPts val="300"/>
              </a:spcAft>
            </a:pPr>
            <a:r>
              <a:rPr lang="en-US" b="1" kern="1200" dirty="0" smtClean="0"/>
              <a:t>Define as detailed as possible</a:t>
            </a:r>
          </a:p>
          <a:p>
            <a:pPr lvl="1">
              <a:spcBef>
                <a:spcPts val="0"/>
              </a:spcBef>
              <a:spcAft>
                <a:spcPts val="300"/>
              </a:spcAft>
            </a:pPr>
            <a:r>
              <a:rPr lang="en-US" b="1" kern="1200" dirty="0" smtClean="0"/>
              <a:t>Demographics</a:t>
            </a:r>
          </a:p>
          <a:p>
            <a:pPr lvl="1">
              <a:spcBef>
                <a:spcPts val="0"/>
              </a:spcBef>
              <a:spcAft>
                <a:spcPts val="300"/>
              </a:spcAft>
            </a:pPr>
            <a:r>
              <a:rPr lang="en-US" b="1" kern="1200" dirty="0" err="1" smtClean="0"/>
              <a:t>Geographics</a:t>
            </a:r>
            <a:endParaRPr lang="en-US" b="1" kern="1200" dirty="0" smtClean="0"/>
          </a:p>
          <a:p>
            <a:pPr lvl="1">
              <a:spcBef>
                <a:spcPts val="0"/>
              </a:spcBef>
              <a:spcAft>
                <a:spcPts val="300"/>
              </a:spcAft>
            </a:pPr>
            <a:r>
              <a:rPr lang="en-US" b="1" kern="1200" dirty="0" smtClean="0"/>
              <a:t>Psychographics</a:t>
            </a:r>
          </a:p>
          <a:p>
            <a:pPr lvl="1">
              <a:spcBef>
                <a:spcPts val="0"/>
              </a:spcBef>
              <a:spcAft>
                <a:spcPts val="300"/>
              </a:spcAft>
            </a:pPr>
            <a:r>
              <a:rPr lang="en-US" b="1" kern="1200" dirty="0" smtClean="0"/>
              <a:t>Knowledge, attitudes, behaviors</a:t>
            </a:r>
          </a:p>
          <a:p>
            <a:pPr>
              <a:spcBef>
                <a:spcPts val="0"/>
              </a:spcBef>
              <a:spcAft>
                <a:spcPts val="300"/>
              </a:spcAft>
            </a:pPr>
            <a:r>
              <a:rPr lang="en-US" b="1" kern="1200" dirty="0" smtClean="0"/>
              <a:t>Involve partners in developing the description of the target audience</a:t>
            </a:r>
          </a:p>
          <a:p>
            <a:pPr marL="0" indent="0">
              <a:spcBef>
                <a:spcPts val="0"/>
              </a:spcBef>
              <a:spcAft>
                <a:spcPts val="300"/>
              </a:spcAft>
              <a:buNone/>
            </a:pPr>
            <a:endParaRPr lang="en-US" kern="1200" dirty="0"/>
          </a:p>
          <a:p>
            <a:pPr>
              <a:spcBef>
                <a:spcPts val="0"/>
              </a:spcBef>
              <a:spcAft>
                <a:spcPts val="300"/>
              </a:spcAft>
            </a:pPr>
            <a:endParaRPr lang="en-US" dirty="0"/>
          </a:p>
        </p:txBody>
      </p:sp>
    </p:spTree>
    <p:extLst>
      <p:ext uri="{BB962C8B-B14F-4D97-AF65-F5344CB8AC3E}">
        <p14:creationId xmlns:p14="http://schemas.microsoft.com/office/powerpoint/2010/main" val="1288300690"/>
      </p:ext>
    </p:extLst>
  </p:cSld>
  <p:clrMapOvr>
    <a:masterClrMapping/>
  </p:clrMapOvr>
  <p:transition>
    <p:wipe dir="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Desired Behavior</a:t>
            </a:r>
            <a:endParaRPr lang="en-US" dirty="0"/>
          </a:p>
        </p:txBody>
      </p:sp>
      <p:sp>
        <p:nvSpPr>
          <p:cNvPr id="3" name="Content Placeholder 2"/>
          <p:cNvSpPr>
            <a:spLocks noGrp="1"/>
          </p:cNvSpPr>
          <p:nvPr>
            <p:ph idx="1"/>
          </p:nvPr>
        </p:nvSpPr>
        <p:spPr>
          <a:xfrm>
            <a:off x="457200" y="1447800"/>
            <a:ext cx="8229600" cy="4525963"/>
          </a:xfrm>
        </p:spPr>
        <p:txBody>
          <a:bodyPr/>
          <a:lstStyle/>
          <a:p>
            <a:pPr>
              <a:spcBef>
                <a:spcPts val="0"/>
              </a:spcBef>
              <a:spcAft>
                <a:spcPts val="300"/>
              </a:spcAft>
            </a:pPr>
            <a:r>
              <a:rPr lang="en-US" b="1" kern="1200" dirty="0" smtClean="0"/>
              <a:t>Must be specific to the target audience</a:t>
            </a:r>
          </a:p>
          <a:p>
            <a:pPr>
              <a:spcBef>
                <a:spcPts val="0"/>
              </a:spcBef>
              <a:spcAft>
                <a:spcPts val="300"/>
              </a:spcAft>
            </a:pPr>
            <a:r>
              <a:rPr lang="en-US" b="1" kern="1200" dirty="0" smtClean="0"/>
              <a:t>Must be something you can do</a:t>
            </a:r>
          </a:p>
          <a:p>
            <a:pPr>
              <a:spcBef>
                <a:spcPts val="0"/>
              </a:spcBef>
              <a:spcAft>
                <a:spcPts val="300"/>
              </a:spcAft>
            </a:pPr>
            <a:r>
              <a:rPr lang="en-US" b="1" kern="1200" dirty="0" smtClean="0"/>
              <a:t>Be as precise as possible</a:t>
            </a:r>
          </a:p>
          <a:p>
            <a:pPr lvl="1">
              <a:spcBef>
                <a:spcPts val="0"/>
              </a:spcBef>
              <a:spcAft>
                <a:spcPts val="300"/>
              </a:spcAft>
            </a:pPr>
            <a:r>
              <a:rPr lang="en-US" b="1" kern="1200" dirty="0" smtClean="0"/>
              <a:t>Easier to link an evaluation to behavior if you are specific</a:t>
            </a:r>
          </a:p>
          <a:p>
            <a:pPr lvl="1">
              <a:spcBef>
                <a:spcPts val="0"/>
              </a:spcBef>
              <a:spcAft>
                <a:spcPts val="300"/>
              </a:spcAft>
            </a:pPr>
            <a:r>
              <a:rPr lang="en-US" b="1" kern="1200" dirty="0" smtClean="0"/>
              <a:t>Try to make the behavior measurable</a:t>
            </a:r>
          </a:p>
          <a:p>
            <a:pPr>
              <a:spcBef>
                <a:spcPts val="0"/>
              </a:spcBef>
              <a:spcAft>
                <a:spcPts val="300"/>
              </a:spcAft>
            </a:pPr>
            <a:r>
              <a:rPr lang="en-US" b="1" kern="1200" dirty="0" smtClean="0"/>
              <a:t>Types of behavior change</a:t>
            </a:r>
          </a:p>
          <a:p>
            <a:pPr lvl="1">
              <a:spcBef>
                <a:spcPts val="0"/>
              </a:spcBef>
              <a:spcAft>
                <a:spcPts val="300"/>
              </a:spcAft>
            </a:pPr>
            <a:r>
              <a:rPr lang="en-US" b="1" kern="1200" dirty="0" smtClean="0"/>
              <a:t>New behaviors</a:t>
            </a:r>
          </a:p>
          <a:p>
            <a:pPr lvl="1">
              <a:spcBef>
                <a:spcPts val="0"/>
              </a:spcBef>
              <a:spcAft>
                <a:spcPts val="300"/>
              </a:spcAft>
            </a:pPr>
            <a:r>
              <a:rPr lang="en-US" b="1" kern="1200" dirty="0" smtClean="0"/>
              <a:t>Substitute behaviors</a:t>
            </a:r>
          </a:p>
          <a:p>
            <a:pPr lvl="1">
              <a:spcBef>
                <a:spcPts val="0"/>
              </a:spcBef>
              <a:spcAft>
                <a:spcPts val="300"/>
              </a:spcAft>
            </a:pPr>
            <a:r>
              <a:rPr lang="en-US" b="1" kern="1200" dirty="0" smtClean="0"/>
              <a:t>Avoidance behaviors</a:t>
            </a:r>
          </a:p>
          <a:p>
            <a:pPr>
              <a:spcBef>
                <a:spcPts val="0"/>
              </a:spcBef>
              <a:spcAft>
                <a:spcPts val="300"/>
              </a:spcAft>
            </a:pPr>
            <a:r>
              <a:rPr lang="en-US" b="1" kern="1200" dirty="0" smtClean="0"/>
              <a:t>Think in terms of shaping behaviors</a:t>
            </a:r>
          </a:p>
          <a:p>
            <a:pPr lvl="1">
              <a:spcBef>
                <a:spcPts val="0"/>
              </a:spcBef>
              <a:spcAft>
                <a:spcPts val="300"/>
              </a:spcAft>
            </a:pPr>
            <a:r>
              <a:rPr lang="en-US" b="1" kern="1200" dirty="0" smtClean="0"/>
              <a:t>Suggesting change in </a:t>
            </a:r>
            <a:r>
              <a:rPr lang="en-US" b="1" i="1" kern="1200" dirty="0" smtClean="0"/>
              <a:t>small steps</a:t>
            </a:r>
            <a:endParaRPr lang="en-US" i="1" kern="1200" dirty="0"/>
          </a:p>
          <a:p>
            <a:pPr>
              <a:spcBef>
                <a:spcPts val="0"/>
              </a:spcBef>
              <a:spcAft>
                <a:spcPts val="300"/>
              </a:spcAft>
            </a:pPr>
            <a:endParaRPr lang="en-US" dirty="0"/>
          </a:p>
        </p:txBody>
      </p:sp>
    </p:spTree>
    <p:extLst>
      <p:ext uri="{BB962C8B-B14F-4D97-AF65-F5344CB8AC3E}">
        <p14:creationId xmlns:p14="http://schemas.microsoft.com/office/powerpoint/2010/main" val="3858160046"/>
      </p:ext>
    </p:extLst>
  </p:cSld>
  <p:clrMapOvr>
    <a:masterClrMapping/>
  </p:clrMapOvr>
  <p:transition>
    <p:wipe dir="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Benefits/Exchange</a:t>
            </a:r>
            <a:endParaRPr lang="en-US" dirty="0"/>
          </a:p>
        </p:txBody>
      </p:sp>
      <p:sp>
        <p:nvSpPr>
          <p:cNvPr id="3" name="Content Placeholder 2"/>
          <p:cNvSpPr>
            <a:spLocks noGrp="1"/>
          </p:cNvSpPr>
          <p:nvPr>
            <p:ph idx="1"/>
          </p:nvPr>
        </p:nvSpPr>
        <p:spPr>
          <a:xfrm>
            <a:off x="457200" y="1447800"/>
            <a:ext cx="8229600" cy="4525963"/>
          </a:xfrm>
        </p:spPr>
        <p:txBody>
          <a:bodyPr/>
          <a:lstStyle/>
          <a:p>
            <a:pPr>
              <a:spcBef>
                <a:spcPts val="0"/>
              </a:spcBef>
              <a:spcAft>
                <a:spcPts val="300"/>
              </a:spcAft>
            </a:pPr>
            <a:r>
              <a:rPr lang="en-US" b="1" kern="1200" dirty="0" smtClean="0"/>
              <a:t>What are the benefits to the target audience of doing the desired behavior</a:t>
            </a:r>
          </a:p>
          <a:p>
            <a:pPr>
              <a:spcBef>
                <a:spcPts val="0"/>
              </a:spcBef>
              <a:spcAft>
                <a:spcPts val="300"/>
              </a:spcAft>
            </a:pPr>
            <a:r>
              <a:rPr lang="en-US" b="1" kern="1200" dirty="0" smtClean="0"/>
              <a:t>Benefits of doing the behavior must be greater than the barriers</a:t>
            </a:r>
          </a:p>
          <a:p>
            <a:pPr>
              <a:spcBef>
                <a:spcPts val="0"/>
              </a:spcBef>
              <a:spcAft>
                <a:spcPts val="300"/>
              </a:spcAft>
            </a:pPr>
            <a:r>
              <a:rPr lang="en-US" b="1" kern="1200" dirty="0" smtClean="0"/>
              <a:t>Exchange: If you do X you will get Y</a:t>
            </a:r>
          </a:p>
          <a:p>
            <a:pPr lvl="1">
              <a:spcBef>
                <a:spcPts val="0"/>
              </a:spcBef>
              <a:spcAft>
                <a:spcPts val="300"/>
              </a:spcAft>
            </a:pPr>
            <a:r>
              <a:rPr lang="en-US" b="1" kern="1200" dirty="0" smtClean="0"/>
              <a:t>Tangible and intangible</a:t>
            </a:r>
          </a:p>
          <a:p>
            <a:pPr>
              <a:spcBef>
                <a:spcPts val="0"/>
              </a:spcBef>
              <a:spcAft>
                <a:spcPts val="300"/>
              </a:spcAft>
            </a:pPr>
            <a:r>
              <a:rPr lang="en-US" b="1" dirty="0" smtClean="0"/>
              <a:t>Are there some non-health benefits associated with the desired behavior?</a:t>
            </a:r>
            <a:endParaRPr lang="en-US" b="1" dirty="0"/>
          </a:p>
        </p:txBody>
      </p:sp>
    </p:spTree>
    <p:extLst>
      <p:ext uri="{BB962C8B-B14F-4D97-AF65-F5344CB8AC3E}">
        <p14:creationId xmlns:p14="http://schemas.microsoft.com/office/powerpoint/2010/main" val="3944312348"/>
      </p:ext>
    </p:extLst>
  </p:cSld>
  <p:clrMapOvr>
    <a:masterClrMapping/>
  </p:clrMapOvr>
  <p:transition>
    <p:wipe dir="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Barriers</a:t>
            </a:r>
            <a:endParaRPr lang="en-US" dirty="0"/>
          </a:p>
        </p:txBody>
      </p:sp>
      <p:sp>
        <p:nvSpPr>
          <p:cNvPr id="3" name="Content Placeholder 2"/>
          <p:cNvSpPr>
            <a:spLocks noGrp="1"/>
          </p:cNvSpPr>
          <p:nvPr>
            <p:ph idx="1"/>
          </p:nvPr>
        </p:nvSpPr>
        <p:spPr>
          <a:xfrm>
            <a:off x="457200" y="1447800"/>
            <a:ext cx="8229600" cy="4525963"/>
          </a:xfrm>
        </p:spPr>
        <p:txBody>
          <a:bodyPr/>
          <a:lstStyle/>
          <a:p>
            <a:pPr>
              <a:spcBef>
                <a:spcPts val="0"/>
              </a:spcBef>
              <a:spcAft>
                <a:spcPts val="300"/>
              </a:spcAft>
            </a:pPr>
            <a:r>
              <a:rPr lang="en-US" b="1" kern="1200" dirty="0" smtClean="0"/>
              <a:t>What would hinder the target audience from doing the desired behavior?</a:t>
            </a:r>
          </a:p>
          <a:p>
            <a:pPr lvl="1">
              <a:spcBef>
                <a:spcPts val="0"/>
              </a:spcBef>
              <a:spcAft>
                <a:spcPts val="300"/>
              </a:spcAft>
            </a:pPr>
            <a:r>
              <a:rPr lang="en-US" b="1" kern="1200" dirty="0" smtClean="0"/>
              <a:t>Internal, e.g. skills, beliefs</a:t>
            </a:r>
          </a:p>
          <a:p>
            <a:pPr lvl="1">
              <a:spcBef>
                <a:spcPts val="0"/>
              </a:spcBef>
              <a:spcAft>
                <a:spcPts val="300"/>
              </a:spcAft>
            </a:pPr>
            <a:r>
              <a:rPr lang="en-US" b="1" kern="1200" dirty="0" smtClean="0"/>
              <a:t>External, availability of facilities</a:t>
            </a:r>
          </a:p>
          <a:p>
            <a:pPr marL="457200" lvl="1" indent="0">
              <a:spcBef>
                <a:spcPts val="0"/>
              </a:spcBef>
              <a:spcAft>
                <a:spcPts val="300"/>
              </a:spcAft>
              <a:buNone/>
            </a:pPr>
            <a:endParaRPr lang="en-US" b="1" kern="1200" dirty="0" smtClean="0"/>
          </a:p>
          <a:p>
            <a:pPr>
              <a:spcBef>
                <a:spcPts val="0"/>
              </a:spcBef>
              <a:spcAft>
                <a:spcPts val="300"/>
              </a:spcAft>
            </a:pPr>
            <a:r>
              <a:rPr lang="en-US" b="1" kern="1200" dirty="0" smtClean="0"/>
              <a:t>Related to the Ps:</a:t>
            </a:r>
          </a:p>
          <a:p>
            <a:pPr lvl="1">
              <a:spcBef>
                <a:spcPts val="0"/>
              </a:spcBef>
              <a:spcAft>
                <a:spcPts val="300"/>
              </a:spcAft>
            </a:pPr>
            <a:r>
              <a:rPr lang="en-US" b="1" kern="1200" dirty="0" smtClean="0"/>
              <a:t>Part of the Price – the cost of adopting a behavior</a:t>
            </a:r>
          </a:p>
          <a:p>
            <a:pPr lvl="1">
              <a:spcBef>
                <a:spcPts val="0"/>
              </a:spcBef>
              <a:spcAft>
                <a:spcPts val="300"/>
              </a:spcAft>
            </a:pPr>
            <a:r>
              <a:rPr lang="en-US" b="1" kern="1200" dirty="0" smtClean="0"/>
              <a:t>Part of Place – location of where to perform the behavior may not be close to home/work/school</a:t>
            </a:r>
          </a:p>
          <a:p>
            <a:pPr>
              <a:spcBef>
                <a:spcPts val="0"/>
              </a:spcBef>
              <a:spcAft>
                <a:spcPts val="300"/>
              </a:spcAft>
            </a:pPr>
            <a:endParaRPr lang="en-US" dirty="0"/>
          </a:p>
        </p:txBody>
      </p:sp>
    </p:spTree>
    <p:extLst>
      <p:ext uri="{BB962C8B-B14F-4D97-AF65-F5344CB8AC3E}">
        <p14:creationId xmlns:p14="http://schemas.microsoft.com/office/powerpoint/2010/main" val="2928452251"/>
      </p:ext>
    </p:extLst>
  </p:cSld>
  <p:clrMapOvr>
    <a:masterClrMapping/>
  </p:clrMapOvr>
  <p:transition>
    <p:wipe dir="d"/>
  </p:transition>
  <p:timing>
    <p:tnLst>
      <p:par>
        <p:cTn id="1" dur="indefinite" restart="never" nodeType="tmRoot"/>
      </p:par>
    </p:tnLst>
  </p:timing>
</p:sld>
</file>

<file path=ppt/theme/theme1.xml><?xml version="1.0" encoding="utf-8"?>
<a:theme xmlns:a="http://schemas.openxmlformats.org/drawingml/2006/main" name="4_Theme1">
  <a:themeElements>
    <a:clrScheme name="Custom 2">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Theme1</Template>
  <TotalTime>11934</TotalTime>
  <Words>683</Words>
  <Application>Microsoft Office PowerPoint</Application>
  <PresentationFormat>On-screen Show (4:3)</PresentationFormat>
  <Paragraphs>147</Paragraphs>
  <Slides>14</Slides>
  <Notes>14</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4_Theme1</vt:lpstr>
      <vt:lpstr>PowerPoint Presentation</vt:lpstr>
      <vt:lpstr>What is Social Marketing?</vt:lpstr>
      <vt:lpstr>Key Principles</vt:lpstr>
      <vt:lpstr>Social Marketing Model</vt:lpstr>
      <vt:lpstr>Enhances Existing Health Planning Models</vt:lpstr>
      <vt:lpstr>Target Audience</vt:lpstr>
      <vt:lpstr>Desired Behavior</vt:lpstr>
      <vt:lpstr>Benefits/Exchange</vt:lpstr>
      <vt:lpstr>Barriers</vt:lpstr>
      <vt:lpstr>4 Ps</vt:lpstr>
      <vt:lpstr>Competition</vt:lpstr>
      <vt:lpstr>VERBtm Campaign</vt:lpstr>
      <vt:lpstr>Resources</vt:lpstr>
      <vt:lpstr>PowerPoint Presentation</vt:lpstr>
    </vt:vector>
  </TitlesOfParts>
  <Company>Centers for Disease Control and Prevention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CDC User</dc:creator>
  <cp:lastModifiedBy>Dean Perkins</cp:lastModifiedBy>
  <cp:revision>580</cp:revision>
  <cp:lastPrinted>2016-03-17T20:30:39Z</cp:lastPrinted>
  <dcterms:created xsi:type="dcterms:W3CDTF">2012-10-04T13:33:05Z</dcterms:created>
  <dcterms:modified xsi:type="dcterms:W3CDTF">2017-04-03T13:10:04Z</dcterms:modified>
</cp:coreProperties>
</file>