
<file path=[Content_Types].xml><?xml version="1.0" encoding="utf-8"?>
<Types xmlns="http://schemas.openxmlformats.org/package/2006/content-types">
  <Default Extension="jpeg" ContentType="image/jpeg"/>
  <Default Extension="jpg" ContentType="image/jpeg"/>
  <Default Extension="pdf" ContentType="application/pd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1"/>
  </p:notesMasterIdLst>
  <p:handoutMasterIdLst>
    <p:handoutMasterId r:id="rId32"/>
  </p:handoutMasterIdLst>
  <p:sldIdLst>
    <p:sldId id="256" r:id="rId2"/>
    <p:sldId id="257" r:id="rId3"/>
    <p:sldId id="273" r:id="rId4"/>
    <p:sldId id="274" r:id="rId5"/>
    <p:sldId id="264" r:id="rId6"/>
    <p:sldId id="265" r:id="rId7"/>
    <p:sldId id="266" r:id="rId8"/>
    <p:sldId id="283" r:id="rId9"/>
    <p:sldId id="258" r:id="rId10"/>
    <p:sldId id="259" r:id="rId11"/>
    <p:sldId id="260" r:id="rId12"/>
    <p:sldId id="267" r:id="rId13"/>
    <p:sldId id="268" r:id="rId14"/>
    <p:sldId id="284" r:id="rId15"/>
    <p:sldId id="278" r:id="rId16"/>
    <p:sldId id="277" r:id="rId17"/>
    <p:sldId id="269" r:id="rId18"/>
    <p:sldId id="270" r:id="rId19"/>
    <p:sldId id="286" r:id="rId20"/>
    <p:sldId id="271" r:id="rId21"/>
    <p:sldId id="281" r:id="rId22"/>
    <p:sldId id="272" r:id="rId23"/>
    <p:sldId id="261" r:id="rId24"/>
    <p:sldId id="275" r:id="rId25"/>
    <p:sldId id="276" r:id="rId26"/>
    <p:sldId id="289" r:id="rId27"/>
    <p:sldId id="291" r:id="rId28"/>
    <p:sldId id="285" r:id="rId29"/>
    <p:sldId id="290"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165" autoAdjust="0"/>
  </p:normalViewPr>
  <p:slideViewPr>
    <p:cSldViewPr>
      <p:cViewPr varScale="1">
        <p:scale>
          <a:sx n="39" d="100"/>
          <a:sy n="39" d="100"/>
        </p:scale>
        <p:origin x="1747" y="4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283BE06-B8DB-4384-AA04-BEBDFC16397D}" type="datetimeFigureOut">
              <a:rPr lang="en-US" smtClean="0"/>
              <a:t>3/24/2022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1F28D5D-2986-4780-B067-42DB85F0EB0E}" type="slidenum">
              <a:rPr lang="en-US" smtClean="0"/>
              <a:t>‹#›</a:t>
            </a:fld>
            <a:endParaRPr lang="en-US"/>
          </a:p>
        </p:txBody>
      </p:sp>
    </p:spTree>
    <p:extLst>
      <p:ext uri="{BB962C8B-B14F-4D97-AF65-F5344CB8AC3E}">
        <p14:creationId xmlns:p14="http://schemas.microsoft.com/office/powerpoint/2010/main" val="1814675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B0CBBA-C110-4746-B9ED-D563ACF64EA1}" type="datetimeFigureOut">
              <a:rPr lang="en-US" smtClean="0"/>
              <a:t>3/24/2022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B00D64-D0E8-4D16-981C-33BDB2D2A97E}" type="slidenum">
              <a:rPr lang="en-US" smtClean="0"/>
              <a:t>‹#›</a:t>
            </a:fld>
            <a:endParaRPr lang="en-US"/>
          </a:p>
        </p:txBody>
      </p:sp>
    </p:spTree>
    <p:extLst>
      <p:ext uri="{BB962C8B-B14F-4D97-AF65-F5344CB8AC3E}">
        <p14:creationId xmlns:p14="http://schemas.microsoft.com/office/powerpoint/2010/main" val="1868091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is on the oral health of mechanically ventilated critically ill adults.</a:t>
            </a:r>
          </a:p>
        </p:txBody>
      </p:sp>
      <p:sp>
        <p:nvSpPr>
          <p:cNvPr id="4" name="Slide Number Placeholder 3"/>
          <p:cNvSpPr>
            <a:spLocks noGrp="1"/>
          </p:cNvSpPr>
          <p:nvPr>
            <p:ph type="sldNum" sz="quarter" idx="10"/>
          </p:nvPr>
        </p:nvSpPr>
        <p:spPr/>
        <p:txBody>
          <a:bodyPr/>
          <a:lstStyle/>
          <a:p>
            <a:fld id="{F4B00D64-D0E8-4D16-981C-33BDB2D2A97E}" type="slidenum">
              <a:rPr lang="en-US" smtClean="0"/>
              <a:t>1</a:t>
            </a:fld>
            <a:endParaRPr lang="en-US"/>
          </a:p>
        </p:txBody>
      </p:sp>
    </p:spTree>
    <p:extLst>
      <p:ext uri="{BB962C8B-B14F-4D97-AF65-F5344CB8AC3E}">
        <p14:creationId xmlns:p14="http://schemas.microsoft.com/office/powerpoint/2010/main" val="2835177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sz="1200" dirty="0"/>
              <a:t>American Association of Critical-Care Nurses recommend </a:t>
            </a:r>
            <a:r>
              <a:rPr lang="en-US" dirty="0"/>
              <a:t>a comprehensive oral hygiene program for patients in critical care and acute care settings who are at high risk for ventilator-associated pneumonia to</a:t>
            </a:r>
            <a:r>
              <a:rPr lang="en-US" baseline="0" dirty="0"/>
              <a:t> include</a:t>
            </a:r>
            <a:r>
              <a:rPr lang="en-US" dirty="0"/>
              <a:t>     </a:t>
            </a:r>
          </a:p>
          <a:p>
            <a:pPr lvl="1"/>
            <a:r>
              <a:rPr lang="en-US" dirty="0"/>
              <a:t>Brushing teeth, gums and tongue at least twice a day using a soft pediatric or adult toothbrush</a:t>
            </a:r>
          </a:p>
          <a:p>
            <a:pPr lvl="1"/>
            <a:r>
              <a:rPr lang="en-US" dirty="0"/>
              <a:t>Providing oral moisturizing gels to oral mucosa and lips every 2 to 4 hours</a:t>
            </a:r>
          </a:p>
          <a:p>
            <a:pPr lvl="1"/>
            <a:r>
              <a:rPr lang="en-US" dirty="0"/>
              <a:t>Use of an oral </a:t>
            </a:r>
            <a:r>
              <a:rPr lang="en-US" dirty="0" err="1"/>
              <a:t>chlorhexidine</a:t>
            </a:r>
            <a:r>
              <a:rPr lang="en-US" dirty="0"/>
              <a:t> </a:t>
            </a:r>
            <a:r>
              <a:rPr lang="en-US" dirty="0" err="1"/>
              <a:t>gluconate</a:t>
            </a:r>
            <a:r>
              <a:rPr lang="en-US" dirty="0"/>
              <a:t> (0.12%) rinse twice a day during the perioperative period for adult patients who undergo cardiac surgery</a:t>
            </a:r>
          </a:p>
          <a:p>
            <a:pPr lvl="1"/>
            <a:r>
              <a:rPr lang="en-US" dirty="0"/>
              <a:t>At</a:t>
            </a:r>
            <a:r>
              <a:rPr lang="en-US" baseline="0" dirty="0"/>
              <a:t> this time the r</a:t>
            </a:r>
            <a:r>
              <a:rPr lang="en-US" dirty="0"/>
              <a:t>outine use of oral </a:t>
            </a:r>
            <a:r>
              <a:rPr lang="en-US" dirty="0" err="1"/>
              <a:t>chlorhexidine</a:t>
            </a:r>
            <a:r>
              <a:rPr lang="en-US" dirty="0"/>
              <a:t> </a:t>
            </a:r>
            <a:r>
              <a:rPr lang="en-US" dirty="0" err="1"/>
              <a:t>gluconate</a:t>
            </a:r>
            <a:r>
              <a:rPr lang="en-US" dirty="0"/>
              <a:t> (0.12%) in other populations is not recommended by AACN.</a:t>
            </a:r>
          </a:p>
        </p:txBody>
      </p:sp>
      <p:sp>
        <p:nvSpPr>
          <p:cNvPr id="4" name="Slide Number Placeholder 3"/>
          <p:cNvSpPr>
            <a:spLocks noGrp="1"/>
          </p:cNvSpPr>
          <p:nvPr>
            <p:ph type="sldNum" sz="quarter" idx="10"/>
          </p:nvPr>
        </p:nvSpPr>
        <p:spPr/>
        <p:txBody>
          <a:bodyPr/>
          <a:lstStyle/>
          <a:p>
            <a:fld id="{F4B00D64-D0E8-4D16-981C-33BDB2D2A97E}" type="slidenum">
              <a:rPr lang="en-US" smtClean="0"/>
              <a:t>10</a:t>
            </a:fld>
            <a:endParaRPr lang="en-US"/>
          </a:p>
        </p:txBody>
      </p:sp>
    </p:spTree>
    <p:extLst>
      <p:ext uri="{BB962C8B-B14F-4D97-AF65-F5344CB8AC3E}">
        <p14:creationId xmlns:p14="http://schemas.microsoft.com/office/powerpoint/2010/main" val="1731914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CDC recommends the p</a:t>
            </a:r>
            <a:r>
              <a:rPr lang="en-US" sz="1200" dirty="0"/>
              <a:t>erformance of regular oral care with an antiseptic solution although</a:t>
            </a:r>
            <a:r>
              <a:rPr lang="en-US" sz="1200" baseline="0" dirty="0"/>
              <a:t> t</a:t>
            </a:r>
            <a:r>
              <a:rPr lang="en-US" sz="1200" dirty="0"/>
              <a:t>he optimal frequency for oral care is unresolved although oral studies</a:t>
            </a:r>
            <a:r>
              <a:rPr lang="en-US" sz="1200" baseline="0" dirty="0"/>
              <a:t> have shown that bacterial biofilm should be removed daily</a:t>
            </a:r>
            <a:r>
              <a:rPr lang="en-US" sz="1200" dirty="0"/>
              <a:t>.</a:t>
            </a: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11</a:t>
            </a:fld>
            <a:endParaRPr lang="en-US"/>
          </a:p>
        </p:txBody>
      </p:sp>
    </p:spTree>
    <p:extLst>
      <p:ext uri="{BB962C8B-B14F-4D97-AF65-F5344CB8AC3E}">
        <p14:creationId xmlns:p14="http://schemas.microsoft.com/office/powerpoint/2010/main" val="3752103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delivering oral care to the intubated patient,</a:t>
            </a:r>
            <a:r>
              <a:rPr lang="en-US" baseline="0" dirty="0"/>
              <a:t> h</a:t>
            </a:r>
            <a:r>
              <a:rPr lang="en-US" dirty="0"/>
              <a:t>ealthcare providers should follow standard precautions and infection prevention procedures including asepsis, gloves, a mask, and eye protection (as needed) </a:t>
            </a:r>
          </a:p>
          <a:p>
            <a:r>
              <a:rPr lang="en-US" dirty="0"/>
              <a:t>Obtain all necessary equipment prior to beginning oral care</a:t>
            </a:r>
          </a:p>
          <a:p>
            <a:r>
              <a:rPr lang="en-US" dirty="0"/>
              <a:t>Explain to the patient what you are planning to do so they are not startled and</a:t>
            </a:r>
          </a:p>
          <a:p>
            <a:r>
              <a:rPr lang="en-US" dirty="0"/>
              <a:t>Note the position and placement of the endotracheal tube prior to oral care</a:t>
            </a: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12</a:t>
            </a:fld>
            <a:endParaRPr lang="en-US"/>
          </a:p>
        </p:txBody>
      </p:sp>
    </p:spTree>
    <p:extLst>
      <p:ext uri="{BB962C8B-B14F-4D97-AF65-F5344CB8AC3E}">
        <p14:creationId xmlns:p14="http://schemas.microsoft.com/office/powerpoint/2010/main" val="1897330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Assessment of the intubated patient should mimic assessment of a healthy person and include all areas of the mouth for any signs of trauma, inflammation, bleeding, ulcerations or suppuration.</a:t>
            </a:r>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a:t>Redness, swelling, exudate, tenderness and ulcerations are signs of infections that should be further assessed and referred</a:t>
            </a:r>
            <a:r>
              <a:rPr lang="en-US" baseline="0" dirty="0"/>
              <a:t> as appropriate to dental professionals to rule out oral cancer.</a:t>
            </a:r>
            <a:endParaRPr lang="en-US"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13</a:t>
            </a:fld>
            <a:endParaRPr lang="en-US"/>
          </a:p>
        </p:txBody>
      </p:sp>
    </p:spTree>
    <p:extLst>
      <p:ext uri="{BB962C8B-B14F-4D97-AF65-F5344CB8AC3E}">
        <p14:creationId xmlns:p14="http://schemas.microsoft.com/office/powerpoint/2010/main" val="3507536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Oral health</a:t>
            </a:r>
            <a:r>
              <a:rPr lang="en-US" baseline="0" dirty="0"/>
              <a:t> status on admission to the hospital can be an indicator of pre-hospitalized oral health status. There may be slight bleeding of the gums if home care has been deficient. This bleeding will cease in a few days of adequate oral care.</a:t>
            </a:r>
          </a:p>
          <a:p>
            <a:r>
              <a:rPr lang="en-US" baseline="0" dirty="0" err="1"/>
              <a:t>Xerostomia</a:t>
            </a:r>
            <a:r>
              <a:rPr lang="en-US" baseline="0" dirty="0"/>
              <a:t> or dry mouth is common in intubated patients and the lack of saliva can exacerbate the adherence of bacteria to the tooth surfaces leading to inflammation and greater colonization. A water-based moisturizer should be used often to lubricate the patient’s mouth. </a:t>
            </a:r>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14</a:t>
            </a:fld>
            <a:endParaRPr lang="en-US"/>
          </a:p>
        </p:txBody>
      </p:sp>
    </p:spTree>
    <p:extLst>
      <p:ext uri="{BB962C8B-B14F-4D97-AF65-F5344CB8AC3E}">
        <p14:creationId xmlns:p14="http://schemas.microsoft.com/office/powerpoint/2010/main" val="1351450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Assessment of the oral cavity should include all surfaces of the mouth, carefully inspecting for abnormalities. When inspecting</a:t>
            </a:r>
            <a:r>
              <a:rPr lang="en-US" baseline="0" dirty="0"/>
              <a:t> the intubated patient be careful to observe the position and placement of the endotracheal tube. </a:t>
            </a:r>
            <a:r>
              <a:rPr lang="en-US" dirty="0"/>
              <a:t> </a:t>
            </a:r>
          </a:p>
        </p:txBody>
      </p:sp>
      <p:sp>
        <p:nvSpPr>
          <p:cNvPr id="4" name="Slide Number Placeholder 3"/>
          <p:cNvSpPr>
            <a:spLocks noGrp="1"/>
          </p:cNvSpPr>
          <p:nvPr>
            <p:ph type="sldNum" sz="quarter" idx="10"/>
          </p:nvPr>
        </p:nvSpPr>
        <p:spPr/>
        <p:txBody>
          <a:bodyPr/>
          <a:lstStyle/>
          <a:p>
            <a:fld id="{F4B00D64-D0E8-4D16-981C-33BDB2D2A97E}" type="slidenum">
              <a:rPr lang="en-US" smtClean="0"/>
              <a:t>15</a:t>
            </a:fld>
            <a:endParaRPr lang="en-US"/>
          </a:p>
        </p:txBody>
      </p:sp>
    </p:spTree>
    <p:extLst>
      <p:ext uri="{BB962C8B-B14F-4D97-AF65-F5344CB8AC3E}">
        <p14:creationId xmlns:p14="http://schemas.microsoft.com/office/powerpoint/2010/main" val="2361264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a:t>Prior to beginning the oral care protocol and immediately following oral care it is important to suction the patients mouth and the subglottic space in order to prevent aspiration of pooled secretions.</a:t>
            </a:r>
            <a:r>
              <a:rPr lang="en-US" sz="3200" baseline="0" dirty="0"/>
              <a:t>  </a:t>
            </a:r>
            <a:r>
              <a:rPr lang="en-US" sz="3200" dirty="0"/>
              <a:t>Suctioning should be repeated as needed during oral care.</a:t>
            </a: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16</a:t>
            </a:fld>
            <a:endParaRPr lang="en-US"/>
          </a:p>
        </p:txBody>
      </p:sp>
    </p:spTree>
    <p:extLst>
      <p:ext uri="{BB962C8B-B14F-4D97-AF65-F5344CB8AC3E}">
        <p14:creationId xmlns:p14="http://schemas.microsoft.com/office/powerpoint/2010/main" val="534397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there are few studies</a:t>
            </a:r>
            <a:r>
              <a:rPr lang="en-US" baseline="0" dirty="0"/>
              <a:t> on the effects of tooth brushing in mechanically ventilated patients, current recommendations support brushing twice a day. A soft bristle toothbrush with a pediatric or small head should be used to allow access around the endotracheal tube.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Powered</a:t>
            </a:r>
            <a:r>
              <a:rPr lang="en-US" baseline="0" dirty="0"/>
              <a:t> toothbrushes have shown superior removal of dental plaque and may be used in the ICU on ventilated patients. (</a:t>
            </a:r>
            <a:r>
              <a:rPr lang="en-US" baseline="0" dirty="0" err="1"/>
              <a:t>needleman</a:t>
            </a:r>
            <a:r>
              <a:rPr lang="en-US" baseline="0" dirty="0"/>
              <a:t>, 2011; </a:t>
            </a:r>
            <a:r>
              <a:rPr lang="en-US" baseline="0" dirty="0" err="1"/>
              <a:t>prendergrast</a:t>
            </a:r>
            <a:r>
              <a:rPr lang="en-US" baseline="0" dirty="0"/>
              <a:t> 2012)</a:t>
            </a:r>
            <a:endParaRPr lang="en-US" dirty="0"/>
          </a:p>
          <a:p>
            <a:r>
              <a:rPr lang="en-US" baseline="0" dirty="0"/>
              <a:t>A Smear of sodium fluoride toothpaste should be used. Studies have shown sodium </a:t>
            </a:r>
            <a:r>
              <a:rPr lang="en-US" baseline="0" dirty="0" err="1"/>
              <a:t>monofluorphosphate</a:t>
            </a:r>
            <a:r>
              <a:rPr lang="en-US" baseline="0" dirty="0"/>
              <a:t> fluoride inhibits the action of </a:t>
            </a:r>
            <a:r>
              <a:rPr lang="en-US" baseline="0" dirty="0" err="1"/>
              <a:t>chlorhexidine</a:t>
            </a:r>
            <a:r>
              <a:rPr lang="en-US" baseline="0" dirty="0"/>
              <a:t> and should not be used with </a:t>
            </a:r>
            <a:r>
              <a:rPr lang="en-US" baseline="0" dirty="0" err="1"/>
              <a:t>chlorhexidine</a:t>
            </a:r>
            <a:r>
              <a:rPr lang="en-US" baseline="0" dirty="0"/>
              <a:t>. </a:t>
            </a:r>
          </a:p>
        </p:txBody>
      </p:sp>
      <p:sp>
        <p:nvSpPr>
          <p:cNvPr id="4" name="Slide Number Placeholder 3"/>
          <p:cNvSpPr>
            <a:spLocks noGrp="1"/>
          </p:cNvSpPr>
          <p:nvPr>
            <p:ph type="sldNum" sz="quarter" idx="10"/>
          </p:nvPr>
        </p:nvSpPr>
        <p:spPr/>
        <p:txBody>
          <a:bodyPr/>
          <a:lstStyle/>
          <a:p>
            <a:fld id="{F4B00D64-D0E8-4D16-981C-33BDB2D2A97E}" type="slidenum">
              <a:rPr lang="en-US" smtClean="0"/>
              <a:t>17</a:t>
            </a:fld>
            <a:endParaRPr lang="en-US"/>
          </a:p>
        </p:txBody>
      </p:sp>
    </p:spTree>
    <p:extLst>
      <p:ext uri="{BB962C8B-B14F-4D97-AF65-F5344CB8AC3E}">
        <p14:creationId xmlns:p14="http://schemas.microsoft.com/office/powerpoint/2010/main" val="29688641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 systematic sequence</a:t>
            </a:r>
          </a:p>
          <a:p>
            <a:pPr lvl="1"/>
            <a:r>
              <a:rPr lang="en-US" dirty="0"/>
              <a:t>Angle the bristles toward the </a:t>
            </a:r>
            <a:r>
              <a:rPr lang="en-US" dirty="0" err="1"/>
              <a:t>gumline</a:t>
            </a:r>
            <a:r>
              <a:rPr lang="en-US" dirty="0"/>
              <a:t> and brush with gentle pressure in small circular strokes on each tooth. The bristles of the toothbrush will extend underneath the </a:t>
            </a:r>
            <a:r>
              <a:rPr lang="en-US" dirty="0" err="1"/>
              <a:t>gumline</a:t>
            </a:r>
            <a:r>
              <a:rPr lang="en-US" dirty="0"/>
              <a:t> if adapted correctly  </a:t>
            </a:r>
          </a:p>
          <a:p>
            <a:pPr lvl="1"/>
            <a:r>
              <a:rPr lang="en-US" dirty="0"/>
              <a:t>Facial surfaces of all maxillary teeth, then </a:t>
            </a:r>
            <a:r>
              <a:rPr lang="en-US" dirty="0" err="1"/>
              <a:t>linguals</a:t>
            </a:r>
            <a:r>
              <a:rPr lang="en-US" dirty="0"/>
              <a:t>, then repeat on the mandibular teeth. Brush the </a:t>
            </a:r>
            <a:r>
              <a:rPr lang="en-US" dirty="0" err="1"/>
              <a:t>occlusal</a:t>
            </a:r>
            <a:r>
              <a:rPr lang="en-US" dirty="0"/>
              <a:t> or biting/chewing surfaces last with a scrub stroke </a:t>
            </a:r>
          </a:p>
          <a:p>
            <a:pPr lvl="1"/>
            <a:r>
              <a:rPr lang="en-US" dirty="0"/>
              <a:t>Brush the tongue with long outward sweeping strokes  Gently move the tube from side to side as necessary for access</a:t>
            </a: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18</a:t>
            </a:fld>
            <a:endParaRPr lang="en-US"/>
          </a:p>
        </p:txBody>
      </p:sp>
    </p:spTree>
    <p:extLst>
      <p:ext uri="{BB962C8B-B14F-4D97-AF65-F5344CB8AC3E}">
        <p14:creationId xmlns:p14="http://schemas.microsoft.com/office/powerpoint/2010/main" val="2594401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Teeth should be brushed in a circular motion…..</a:t>
            </a:r>
          </a:p>
          <a:p>
            <a:r>
              <a:rPr lang="en-US" baseline="0" dirty="0"/>
              <a:t>Teeth of mechanically ventilated adults should be brushed using the same technique with the exception of the following modifications:</a:t>
            </a:r>
          </a:p>
          <a:p>
            <a:r>
              <a:rPr lang="en-US" baseline="0" dirty="0"/>
              <a:t>observe the placement of the endotracheal tube by the markings on the tube before and during oral care, suction the oral cavity frequently and suction the subglottic space following oral care to prevent aspiration .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A mouth prop, tongue blade or bite block may be used to hold the mouth open for unresponsive patients</a:t>
            </a: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19</a:t>
            </a:fld>
            <a:endParaRPr lang="en-US"/>
          </a:p>
        </p:txBody>
      </p:sp>
    </p:spTree>
    <p:extLst>
      <p:ext uri="{BB962C8B-B14F-4D97-AF65-F5344CB8AC3E}">
        <p14:creationId xmlns:p14="http://schemas.microsoft.com/office/powerpoint/2010/main" val="971395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At the conclusion of this presentation, participants should be able to:</a:t>
            </a:r>
          </a:p>
          <a:p>
            <a:pPr lvl="0"/>
            <a:r>
              <a:rPr lang="en-US" dirty="0"/>
              <a:t>Define components of oral health in mechanically ventilated adults</a:t>
            </a:r>
          </a:p>
          <a:p>
            <a:pPr lvl="0"/>
            <a:r>
              <a:rPr lang="en-US" dirty="0"/>
              <a:t>Recognize</a:t>
            </a:r>
            <a:r>
              <a:rPr lang="en-US" dirty="0">
                <a:solidFill>
                  <a:srgbClr val="FF0000"/>
                </a:solidFill>
              </a:rPr>
              <a:t> </a:t>
            </a:r>
            <a:r>
              <a:rPr lang="en-US" dirty="0"/>
              <a:t>complications from poor oral health</a:t>
            </a:r>
          </a:p>
          <a:p>
            <a:pPr lvl="0"/>
            <a:r>
              <a:rPr lang="en-US" dirty="0"/>
              <a:t>Promote</a:t>
            </a:r>
            <a:r>
              <a:rPr lang="en-US" dirty="0">
                <a:solidFill>
                  <a:srgbClr val="FF0000"/>
                </a:solidFill>
              </a:rPr>
              <a:t> </a:t>
            </a:r>
            <a:r>
              <a:rPr lang="en-US" dirty="0"/>
              <a:t>good oral health through the delivery of appropriate oral hygiene</a:t>
            </a:r>
          </a:p>
          <a:p>
            <a:pPr lvl="0"/>
            <a:r>
              <a:rPr lang="en-US" dirty="0"/>
              <a:t>Describe the state of the science regarding oral care practices in mechanically ventilated adults </a:t>
            </a:r>
          </a:p>
          <a:p>
            <a:pPr lvl="0"/>
            <a:r>
              <a:rPr lang="en-US" dirty="0"/>
              <a:t>Assess and deliver evidence-based</a:t>
            </a:r>
            <a:r>
              <a:rPr lang="en-US" dirty="0">
                <a:solidFill>
                  <a:srgbClr val="FF0000"/>
                </a:solidFill>
              </a:rPr>
              <a:t> </a:t>
            </a:r>
            <a:r>
              <a:rPr lang="en-US" dirty="0"/>
              <a:t>oral care</a:t>
            </a:r>
            <a:endParaRPr lang="en-US" strike="sngStrike" dirty="0"/>
          </a:p>
          <a:p>
            <a:pPr lvl="0"/>
            <a:r>
              <a:rPr lang="en-US" dirty="0"/>
              <a:t>Recognize triggers to consult other healthcare providers </a:t>
            </a: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2</a:t>
            </a:fld>
            <a:endParaRPr lang="en-US"/>
          </a:p>
        </p:txBody>
      </p:sp>
    </p:spTree>
    <p:extLst>
      <p:ext uri="{BB962C8B-B14F-4D97-AF65-F5344CB8AC3E}">
        <p14:creationId xmlns:p14="http://schemas.microsoft.com/office/powerpoint/2010/main" val="2454973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sponge </a:t>
            </a:r>
            <a:r>
              <a:rPr lang="en-US" dirty="0" err="1"/>
              <a:t>toothette</a:t>
            </a:r>
            <a:r>
              <a:rPr lang="en-US" dirty="0"/>
              <a:t> soaked in an alcohol-free </a:t>
            </a:r>
            <a:r>
              <a:rPr lang="en-US" dirty="0" err="1"/>
              <a:t>chlorhexidine</a:t>
            </a:r>
            <a:r>
              <a:rPr lang="en-US" dirty="0"/>
              <a:t> </a:t>
            </a:r>
            <a:r>
              <a:rPr lang="en-US" dirty="0" err="1"/>
              <a:t>gluconate</a:t>
            </a:r>
            <a:r>
              <a:rPr lang="en-US" dirty="0"/>
              <a:t>, swab the </a:t>
            </a:r>
            <a:r>
              <a:rPr lang="en-US" dirty="0" err="1"/>
              <a:t>buccal</a:t>
            </a:r>
            <a:r>
              <a:rPr lang="en-US" dirty="0"/>
              <a:t> and labial mucosa, the gingiva (gums), the tongue and palate.  Swab the endotracheal tube as well since bacterial biofilm will form on it as well. Swabbing with this antimicrobial should be performed twice a day with no rinsing afterward for a minimum of 30 minutes. </a:t>
            </a:r>
            <a:r>
              <a:rPr lang="en-US" dirty="0" err="1"/>
              <a:t>Chlorhexidine</a:t>
            </a:r>
            <a:r>
              <a:rPr lang="en-US" dirty="0"/>
              <a:t> </a:t>
            </a:r>
            <a:r>
              <a:rPr lang="en-US" dirty="0" err="1"/>
              <a:t>gluconate</a:t>
            </a:r>
            <a:r>
              <a:rPr lang="en-US" dirty="0"/>
              <a:t> can cause a temporary staining of the teeth similar to that seen from tobacco or coffee use. This staining can easily</a:t>
            </a:r>
            <a:r>
              <a:rPr lang="en-US" baseline="0" dirty="0"/>
              <a:t> be removed through a regular dental hygiene cleaning.</a:t>
            </a:r>
            <a:endParaRPr lang="en-US" dirty="0"/>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20</a:t>
            </a:fld>
            <a:endParaRPr lang="en-US"/>
          </a:p>
        </p:txBody>
      </p:sp>
    </p:spTree>
    <p:extLst>
      <p:ext uri="{BB962C8B-B14F-4D97-AF65-F5344CB8AC3E}">
        <p14:creationId xmlns:p14="http://schemas.microsoft.com/office/powerpoint/2010/main" val="4122707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mouth of an intubated patient should be kept as moist as possible.  Every two hours, moisturize the lips, mucosa, tongue and corners of the mouth with a water-based moisturizer.  Petroleum based products should be avoided as they can dry tissues and are harmful if aspirated.</a:t>
            </a: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21</a:t>
            </a:fld>
            <a:endParaRPr lang="en-US"/>
          </a:p>
        </p:txBody>
      </p:sp>
    </p:spTree>
    <p:extLst>
      <p:ext uri="{BB962C8B-B14F-4D97-AF65-F5344CB8AC3E}">
        <p14:creationId xmlns:p14="http://schemas.microsoft.com/office/powerpoint/2010/main" val="38933549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sz="1200" dirty="0">
                <a:solidFill>
                  <a:schemeClr val="tx2"/>
                </a:solidFill>
              </a:rPr>
              <a:t>Commonly substituted for a toothbrush, foam swabs</a:t>
            </a:r>
            <a:r>
              <a:rPr lang="en-US" sz="1200" dirty="0"/>
              <a:t> or </a:t>
            </a:r>
            <a:r>
              <a:rPr lang="en-US" sz="1200" dirty="0" err="1"/>
              <a:t>toothettes</a:t>
            </a:r>
            <a:r>
              <a:rPr lang="en-US" sz="1200" dirty="0"/>
              <a:t> do not remove plaque bacteria or clean the teeth like a toothbrush and should not be substituted for toothbrushes.  They are useful for</a:t>
            </a:r>
            <a:r>
              <a:rPr lang="en-US" sz="1200" baseline="0" dirty="0"/>
              <a:t> the application of mouth rinses or lubricating agents. </a:t>
            </a:r>
            <a:r>
              <a:rPr lang="en-US" sz="1200" dirty="0">
                <a:solidFill>
                  <a:schemeClr val="tx2"/>
                </a:solidFill>
              </a:rPr>
              <a:t>Hydrogen peroxide</a:t>
            </a:r>
            <a:r>
              <a:rPr lang="en-US" sz="1200" dirty="0"/>
              <a:t> is acidic and can burn soft tissues if not diluted enough and may also cause black hairy tongue.</a:t>
            </a:r>
          </a:p>
          <a:p>
            <a:pPr>
              <a:lnSpc>
                <a:spcPct val="90000"/>
              </a:lnSpc>
            </a:pPr>
            <a:r>
              <a:rPr lang="en-US" sz="1200" dirty="0">
                <a:solidFill>
                  <a:schemeClr val="tx2"/>
                </a:solidFill>
              </a:rPr>
              <a:t>Lemon glycerin swabs</a:t>
            </a:r>
            <a:r>
              <a:rPr lang="en-US" sz="1200" dirty="0"/>
              <a:t> are very acidic and can cause soft tissue burns and demineralize the teeth.</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Petroleum based products are not recommended for moistening the lips and</a:t>
            </a:r>
            <a:r>
              <a:rPr lang="en-US" baseline="0" dirty="0"/>
              <a:t> oral tissues as they are drying and harmful if aspirated.  </a:t>
            </a:r>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22</a:t>
            </a:fld>
            <a:endParaRPr lang="en-US"/>
          </a:p>
        </p:txBody>
      </p:sp>
    </p:spTree>
    <p:extLst>
      <p:ext uri="{BB962C8B-B14F-4D97-AF65-F5344CB8AC3E}">
        <p14:creationId xmlns:p14="http://schemas.microsoft.com/office/powerpoint/2010/main" val="28506775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special considerations when delivering oral care in critically ill patients. Patients with Traumatic Brain Injury, Intracranial</a:t>
            </a:r>
            <a:r>
              <a:rPr lang="en-US" baseline="0" dirty="0"/>
              <a:t> </a:t>
            </a:r>
            <a:r>
              <a:rPr lang="en-US" baseline="0" dirty="0" err="1"/>
              <a:t>Hemmorhage</a:t>
            </a:r>
            <a:r>
              <a:rPr lang="en-US" baseline="0" dirty="0"/>
              <a:t>, hydrocephalus and other conditions that may affect intracranial pressure may require intracranial pressure monitoring during the procedure.</a:t>
            </a:r>
          </a:p>
          <a:p>
            <a:r>
              <a:rPr lang="en-US" baseline="0" dirty="0"/>
              <a:t>Edentulous patients can harbor bacteria and their gums should be brushed gently at least twice a day</a:t>
            </a:r>
          </a:p>
          <a:p>
            <a:r>
              <a:rPr lang="en-US" baseline="0" dirty="0"/>
              <a:t>Teeth brushing may be difficult for patients with severe facial trauma and modifications should be made to brush the teeth based on the individual patient condition. </a:t>
            </a:r>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23</a:t>
            </a:fld>
            <a:endParaRPr lang="en-US"/>
          </a:p>
        </p:txBody>
      </p:sp>
    </p:spTree>
    <p:extLst>
      <p:ext uri="{BB962C8B-B14F-4D97-AF65-F5344CB8AC3E}">
        <p14:creationId xmlns:p14="http://schemas.microsoft.com/office/powerpoint/2010/main" val="15325601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mechanically ventilated patients are dependent</a:t>
            </a:r>
            <a:r>
              <a:rPr lang="en-US" baseline="0" dirty="0"/>
              <a:t> on healthcare providers to provide all aspects of oral care for the duration of intubation; healthcare providers play a major role in good oral hygiene.</a:t>
            </a:r>
          </a:p>
          <a:p>
            <a:r>
              <a:rPr lang="en-US" baseline="0" dirty="0"/>
              <a:t>Nurses should provide patient education about the procedure before, during and after the procedure. Dental Hygienists should also educate nurses and healthcare providers regarding the importance of good oral hygiene in mechanically ventilated patients.</a:t>
            </a:r>
          </a:p>
          <a:p>
            <a:r>
              <a:rPr lang="en-US" baseline="0" dirty="0"/>
              <a:t>Nurses should assess the oral cavity at least daily and consult the clinician provider as appropriate based on the findings.</a:t>
            </a:r>
          </a:p>
          <a:p>
            <a:r>
              <a:rPr lang="en-US" baseline="0" dirty="0"/>
              <a:t>Oral care in mechanically ventilated adults is typically delivered by nurses and documentation of this care should be included in the medical record.</a:t>
            </a:r>
          </a:p>
          <a:p>
            <a:r>
              <a:rPr lang="en-US" baseline="0" dirty="0"/>
              <a:t>Respiratory therapist generally replace or assist in replacement of endotracheal tube holders and can be major contributors in assessment of the skin and mucous membranes under the securement device. Report and documentation of this assessment is important in optimizing communication between providers and improving patient care.</a:t>
            </a:r>
          </a:p>
          <a:p>
            <a:r>
              <a:rPr lang="en-US" baseline="0" dirty="0"/>
              <a:t>Maintenance of a closed ventilation circuit is an important aspect in decreasing bacteria from entering the lower respiratory tract and causing infection</a:t>
            </a:r>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24</a:t>
            </a:fld>
            <a:endParaRPr lang="en-US"/>
          </a:p>
        </p:txBody>
      </p:sp>
    </p:spTree>
    <p:extLst>
      <p:ext uri="{BB962C8B-B14F-4D97-AF65-F5344CB8AC3E}">
        <p14:creationId xmlns:p14="http://schemas.microsoft.com/office/powerpoint/2010/main" val="2768567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Assessment</a:t>
            </a:r>
            <a:r>
              <a:rPr lang="en-US" baseline="0" dirty="0"/>
              <a:t> of the oral cavity and patient education regarding oral care treatment should be performed by the </a:t>
            </a:r>
            <a:r>
              <a:rPr lang="en-US" dirty="0"/>
              <a:t>treating provider.</a:t>
            </a:r>
            <a:r>
              <a:rPr lang="en-US" baseline="0" dirty="0"/>
              <a:t> </a:t>
            </a:r>
          </a:p>
          <a:p>
            <a:r>
              <a:rPr lang="en-US" baseline="0" dirty="0"/>
              <a:t>A standard order for an antimicrobial rinse would assist in triggering oral care and the seamless delivery of oral care.</a:t>
            </a:r>
          </a:p>
          <a:p>
            <a:r>
              <a:rPr lang="en-US" baseline="0" dirty="0"/>
              <a:t>The treating critical care clinician should collaborate and consult dental professionals as appropriate for oral health findings that may warrant additional assessment or treatment.</a:t>
            </a:r>
          </a:p>
          <a:p>
            <a:r>
              <a:rPr lang="en-US" baseline="0" dirty="0"/>
              <a:t>Dentists and Dental hygienists may be consulted on critically ill patients and follow-up or treatment my be warranted.</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 potential for proliferation of pathogenic bacteria and deterioration of oral health during intubation and the vulnerable nature of the critically ill patient mandates delivery of best practices to promote good oral health. This can only be achieved through interdisciplinary collaboration. </a:t>
            </a:r>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25</a:t>
            </a:fld>
            <a:endParaRPr lang="en-US"/>
          </a:p>
        </p:txBody>
      </p:sp>
    </p:spTree>
    <p:extLst>
      <p:ext uri="{BB962C8B-B14F-4D97-AF65-F5344CB8AC3E}">
        <p14:creationId xmlns:p14="http://schemas.microsoft.com/office/powerpoint/2010/main" val="3337578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past two decades, studies have demonstrated the link of</a:t>
            </a:r>
            <a:r>
              <a:rPr lang="en-US" baseline="0" dirty="0"/>
              <a:t> poor </a:t>
            </a:r>
            <a:r>
              <a:rPr lang="en-US" dirty="0"/>
              <a:t>oral</a:t>
            </a:r>
            <a:r>
              <a:rPr lang="en-US" baseline="0" dirty="0"/>
              <a:t> health with cardiovascular disease, respiratory disease, diabetes, stroke and premature birth. </a:t>
            </a:r>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3</a:t>
            </a:fld>
            <a:endParaRPr lang="en-US"/>
          </a:p>
        </p:txBody>
      </p:sp>
    </p:spTree>
    <p:extLst>
      <p:ext uri="{BB962C8B-B14F-4D97-AF65-F5344CB8AC3E}">
        <p14:creationId xmlns:p14="http://schemas.microsoft.com/office/powerpoint/2010/main" val="2498306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a:effectLst/>
              </a:rPr>
              <a:t>Mechanically</a:t>
            </a:r>
            <a:r>
              <a:rPr lang="en-US" dirty="0"/>
              <a:t> </a:t>
            </a:r>
            <a:r>
              <a:rPr lang="en-US" dirty="0">
                <a:effectLst/>
              </a:rPr>
              <a:t>Ventilated</a:t>
            </a:r>
            <a:r>
              <a:rPr lang="en-US" dirty="0"/>
              <a:t> </a:t>
            </a:r>
            <a:r>
              <a:rPr lang="en-US" dirty="0">
                <a:effectLst/>
              </a:rPr>
              <a:t>Patients are vulnerable to </a:t>
            </a:r>
            <a:r>
              <a:rPr lang="en-US" dirty="0"/>
              <a:t>systemic infections due to disruption in host defenses like </a:t>
            </a:r>
            <a:r>
              <a:rPr lang="en-US" dirty="0" err="1"/>
              <a:t>mucociliary</a:t>
            </a:r>
            <a:r>
              <a:rPr lang="en-US" dirty="0"/>
              <a:t> clearance, cytokine production and salivary volume.  They are completely dependent on healthcare providers to provide oral care during the duration of intubation and have</a:t>
            </a:r>
            <a:r>
              <a:rPr lang="en-US" dirty="0">
                <a:solidFill>
                  <a:srgbClr val="FF0000"/>
                </a:solidFill>
              </a:rPr>
              <a:t> </a:t>
            </a:r>
            <a:r>
              <a:rPr lang="en-US" dirty="0"/>
              <a:t>the potential for bacterial load to be increased due to the lack of a consistent oral care regimen.  Respiratory</a:t>
            </a:r>
            <a:r>
              <a:rPr lang="en-US" baseline="0" dirty="0"/>
              <a:t> infections can be caused by anaerobic bacteria such as those that </a:t>
            </a:r>
            <a:r>
              <a:rPr lang="en-US" i="0" dirty="0">
                <a:latin typeface="Arial" pitchFamily="34" charset="0"/>
                <a:cs typeface="Arial" pitchFamily="34" charset="0"/>
              </a:rPr>
              <a:t>colonize</a:t>
            </a:r>
            <a:r>
              <a:rPr lang="en-US" i="0" baseline="0" dirty="0">
                <a:latin typeface="Arial" pitchFamily="34" charset="0"/>
                <a:cs typeface="Arial" pitchFamily="34" charset="0"/>
              </a:rPr>
              <a:t> the teeth of </a:t>
            </a:r>
            <a:r>
              <a:rPr lang="en-US" dirty="0">
                <a:latin typeface="Arial" pitchFamily="34" charset="0"/>
                <a:cs typeface="Arial" pitchFamily="34" charset="0"/>
              </a:rPr>
              <a:t>patients and individuals who cannot care for their</a:t>
            </a:r>
            <a:r>
              <a:rPr lang="en-US" baseline="0" dirty="0">
                <a:latin typeface="Arial" pitchFamily="34" charset="0"/>
                <a:cs typeface="Arial" pitchFamily="34" charset="0"/>
              </a:rPr>
              <a:t> own oral hygiene</a:t>
            </a:r>
            <a:r>
              <a:rPr lang="en-US" dirty="0">
                <a:latin typeface="Arial" pitchFamily="34" charset="0"/>
                <a:cs typeface="Arial" pitchFamily="34" charset="0"/>
              </a:rPr>
              <a:t>. When these bacteria mix with saliva, they can be aspirated into the lungs causing infection or pneumonia. Endotracheal tubes act as a reservoir and can carry this bacteria directly to the lungs as well. This </a:t>
            </a:r>
            <a:r>
              <a:rPr lang="en-US" dirty="0" err="1"/>
              <a:t>oropharyngeal</a:t>
            </a:r>
            <a:r>
              <a:rPr lang="en-US" dirty="0"/>
              <a:t> colonization with pathogenic organisms develops within the first 24 hours of intubation.</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latin typeface="Arial" pitchFamily="34" charset="0"/>
              <a:cs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4</a:t>
            </a:fld>
            <a:endParaRPr lang="en-US"/>
          </a:p>
        </p:txBody>
      </p:sp>
    </p:spTree>
    <p:extLst>
      <p:ext uri="{BB962C8B-B14F-4D97-AF65-F5344CB8AC3E}">
        <p14:creationId xmlns:p14="http://schemas.microsoft.com/office/powerpoint/2010/main" val="27877563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Despite the link between oral health and systemic</a:t>
            </a:r>
            <a:r>
              <a:rPr lang="en-US" baseline="0" dirty="0"/>
              <a:t> health and the dependence of intubated patients on healthcare providers to provide oral care; comprehensive oral care is often neglected. </a:t>
            </a:r>
            <a:r>
              <a:rPr lang="en-US" dirty="0"/>
              <a:t>Possible </a:t>
            </a:r>
            <a:r>
              <a:rPr lang="en-US" sz="1200" dirty="0"/>
              <a:t>Reasons</a:t>
            </a:r>
            <a:r>
              <a:rPr lang="en-US" sz="1200" dirty="0">
                <a:solidFill>
                  <a:srgbClr val="FF0000"/>
                </a:solidFill>
              </a:rPr>
              <a:t> </a:t>
            </a:r>
            <a:r>
              <a:rPr lang="en-US" sz="1200" dirty="0"/>
              <a:t>for the</a:t>
            </a:r>
            <a:r>
              <a:rPr lang="en-US" sz="1200" dirty="0">
                <a:solidFill>
                  <a:srgbClr val="FF0000"/>
                </a:solidFill>
              </a:rPr>
              <a:t> </a:t>
            </a:r>
            <a:r>
              <a:rPr lang="en-US" sz="1200" dirty="0"/>
              <a:t>Lack of an Oral Care Regimen include:</a:t>
            </a:r>
          </a:p>
          <a:p>
            <a:r>
              <a:rPr lang="en-US" dirty="0"/>
              <a:t>	The fact that nurses receive little to no formal training,</a:t>
            </a:r>
          </a:p>
          <a:p>
            <a:r>
              <a:rPr lang="en-US" dirty="0"/>
              <a:t>	There is a lack of priority</a:t>
            </a:r>
            <a:r>
              <a:rPr lang="en-US" baseline="0" dirty="0"/>
              <a:t> for oral care over other seemingly more demanding tasks</a:t>
            </a:r>
          </a:p>
          <a:p>
            <a:r>
              <a:rPr lang="en-US" baseline="0" dirty="0"/>
              <a:t>	There is a lack of a </a:t>
            </a:r>
            <a:r>
              <a:rPr lang="en-US" dirty="0"/>
              <a:t>perceived need or time by the healthcare provider,</a:t>
            </a:r>
          </a:p>
          <a:p>
            <a:r>
              <a:rPr lang="en-US" dirty="0"/>
              <a:t>	The patient’s inability to participate or request oral care is another factor associated with a lack of a</a:t>
            </a:r>
            <a:r>
              <a:rPr lang="en-US" baseline="0" dirty="0"/>
              <a:t> consistent regimen</a:t>
            </a:r>
            <a:r>
              <a:rPr lang="en-US" dirty="0"/>
              <a:t>,</a:t>
            </a:r>
          </a:p>
          <a:p>
            <a:r>
              <a:rPr lang="en-US" dirty="0"/>
              <a:t>	the</a:t>
            </a:r>
            <a:r>
              <a:rPr lang="en-US" baseline="0" dirty="0"/>
              <a:t> </a:t>
            </a:r>
            <a:r>
              <a:rPr lang="en-US" dirty="0"/>
              <a:t>concept that medical conditions and equipment may interfere with oral care,</a:t>
            </a:r>
          </a:p>
          <a:p>
            <a:r>
              <a:rPr lang="en-US" dirty="0"/>
              <a:t>	the fear of endotracheal tube dislodgement,</a:t>
            </a:r>
          </a:p>
          <a:p>
            <a:r>
              <a:rPr lang="en-US" dirty="0"/>
              <a:t>	as</a:t>
            </a:r>
            <a:r>
              <a:rPr lang="en-US" baseline="0" dirty="0"/>
              <a:t> well as a l</a:t>
            </a:r>
            <a:r>
              <a:rPr lang="en-US" dirty="0"/>
              <a:t>ack of published randomized controlled trials examining the best practices for oral care in critically ill patients all 	contribute to inadequate</a:t>
            </a:r>
            <a:r>
              <a:rPr lang="en-US" baseline="0" dirty="0"/>
              <a:t> delivery of oral care.</a:t>
            </a:r>
            <a:endParaRPr lang="en-US" dirty="0"/>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5</a:t>
            </a:fld>
            <a:endParaRPr lang="en-US"/>
          </a:p>
        </p:txBody>
      </p:sp>
    </p:spTree>
    <p:extLst>
      <p:ext uri="{BB962C8B-B14F-4D97-AF65-F5344CB8AC3E}">
        <p14:creationId xmlns:p14="http://schemas.microsoft.com/office/powerpoint/2010/main" val="3293445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Although there has been progress made in the prevention of </a:t>
            </a:r>
            <a:r>
              <a:rPr lang="en-US" baseline="0" dirty="0"/>
              <a:t>ventilator-associated pneumonia or </a:t>
            </a:r>
            <a:r>
              <a:rPr lang="en-US" sz="1200" kern="1200" dirty="0">
                <a:solidFill>
                  <a:schemeClr val="tx1"/>
                </a:solidFill>
                <a:effectLst/>
                <a:latin typeface="+mn-lt"/>
                <a:ea typeface="+mn-ea"/>
                <a:cs typeface="+mn-cs"/>
              </a:rPr>
              <a:t>VAP, it still remains a costly and frequent complication of mechanical ventilation. </a:t>
            </a:r>
            <a:r>
              <a:rPr lang="en-US" dirty="0" err="1"/>
              <a:t>Oropharyngeal</a:t>
            </a:r>
            <a:r>
              <a:rPr lang="en-US" baseline="0" dirty="0"/>
              <a:t> colonization plays a major role in the pathogenesis of VAP. The endotracheal tube allows a direct passageway for bacteria to enter the lungs and lower respiratory tract causing infection.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Ventilator associated pneumonia is the most deadly hospital acquired infection in patients in the intensive care unit (ICU).  Mortality rate attributable of VAP is estimated 8-15%.</a:t>
            </a:r>
          </a:p>
          <a:p>
            <a:pPr marL="514350" indent="-457200"/>
            <a:r>
              <a:rPr lang="en-US" sz="1200" kern="1200" dirty="0">
                <a:solidFill>
                  <a:schemeClr val="tx1"/>
                </a:solidFill>
                <a:effectLst/>
                <a:latin typeface="+mn-lt"/>
                <a:ea typeface="+mn-ea"/>
                <a:cs typeface="+mn-cs"/>
              </a:rPr>
              <a:t>Other</a:t>
            </a:r>
            <a:r>
              <a:rPr lang="en-US" sz="1200" kern="1200" baseline="0" dirty="0">
                <a:solidFill>
                  <a:schemeClr val="tx1"/>
                </a:solidFill>
                <a:effectLst/>
                <a:latin typeface="+mn-lt"/>
                <a:ea typeface="+mn-ea"/>
                <a:cs typeface="+mn-cs"/>
              </a:rPr>
              <a:t> complications of poor oral hygiene in mechanically ventilated adults include:</a:t>
            </a:r>
          </a:p>
          <a:p>
            <a:pPr marL="514350" indent="-457200"/>
            <a:r>
              <a:rPr lang="en-US" dirty="0"/>
              <a:t>	Increased dental plaque accumulation and oral inflammation</a:t>
            </a:r>
          </a:p>
          <a:p>
            <a:pPr marL="514350" indent="-457200"/>
            <a:r>
              <a:rPr lang="en-US" dirty="0"/>
              <a:t>	Disruption of tissue integrity</a:t>
            </a:r>
          </a:p>
          <a:p>
            <a:pPr marL="114300" indent="-457200"/>
            <a:r>
              <a:rPr lang="en-US" dirty="0"/>
              <a:t> 	</a:t>
            </a:r>
            <a:r>
              <a:rPr lang="en-US" baseline="0" dirty="0"/>
              <a:t>        </a:t>
            </a:r>
            <a:r>
              <a:rPr lang="en-US" dirty="0"/>
              <a:t>Further complication</a:t>
            </a:r>
            <a:r>
              <a:rPr lang="en-US" dirty="0">
                <a:solidFill>
                  <a:srgbClr val="FF0000"/>
                </a:solidFill>
              </a:rPr>
              <a:t> </a:t>
            </a:r>
            <a:r>
              <a:rPr lang="en-US" dirty="0"/>
              <a:t>of pre-existing oral  conditions</a:t>
            </a:r>
          </a:p>
        </p:txBody>
      </p:sp>
      <p:sp>
        <p:nvSpPr>
          <p:cNvPr id="4" name="Slide Number Placeholder 3"/>
          <p:cNvSpPr>
            <a:spLocks noGrp="1"/>
          </p:cNvSpPr>
          <p:nvPr>
            <p:ph type="sldNum" sz="quarter" idx="10"/>
          </p:nvPr>
        </p:nvSpPr>
        <p:spPr/>
        <p:txBody>
          <a:bodyPr/>
          <a:lstStyle/>
          <a:p>
            <a:fld id="{F4B00D64-D0E8-4D16-981C-33BDB2D2A97E}" type="slidenum">
              <a:rPr lang="en-US" smtClean="0"/>
              <a:t>6</a:t>
            </a:fld>
            <a:endParaRPr lang="en-US"/>
          </a:p>
        </p:txBody>
      </p:sp>
    </p:spTree>
    <p:extLst>
      <p:ext uri="{BB962C8B-B14F-4D97-AF65-F5344CB8AC3E}">
        <p14:creationId xmlns:p14="http://schemas.microsoft.com/office/powerpoint/2010/main" val="3734667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Oral health is an important aspect of general health and Oral care protocols have shown a decrease in the incidence of VAP.</a:t>
            </a:r>
            <a:r>
              <a:rPr lang="en-US" baseline="0" dirty="0"/>
              <a:t> Oral care in the intubated patient is aimed at preventing and reducing the colonization of pathogenic organisms, promoting holistic patient care, establishing and maintaining patient comfort and prevention of halitosis.</a:t>
            </a:r>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7</a:t>
            </a:fld>
            <a:endParaRPr lang="en-US"/>
          </a:p>
        </p:txBody>
      </p:sp>
    </p:spTree>
    <p:extLst>
      <p:ext uri="{BB962C8B-B14F-4D97-AF65-F5344CB8AC3E}">
        <p14:creationId xmlns:p14="http://schemas.microsoft.com/office/powerpoint/2010/main" val="3360002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to date no gold standard oral care protocol with optimal frequency or products have been well established; several organizations have published recommendations to guide oral care of the mechanically ventilated patient.</a:t>
            </a:r>
          </a:p>
          <a:p>
            <a:r>
              <a:rPr lang="en-US" sz="1200" dirty="0"/>
              <a:t>The Institute for Healthcare Improvement (</a:t>
            </a:r>
            <a:r>
              <a:rPr lang="en-US" dirty="0"/>
              <a:t>IHI)</a:t>
            </a:r>
          </a:p>
          <a:p>
            <a:r>
              <a:rPr lang="en-US" sz="1200" dirty="0"/>
              <a:t>The American Association of Critical-Care Nurses (</a:t>
            </a:r>
            <a:r>
              <a:rPr lang="en-US" dirty="0"/>
              <a:t>AACN)</a:t>
            </a:r>
          </a:p>
          <a:p>
            <a:r>
              <a:rPr lang="en-US" sz="1200" dirty="0"/>
              <a:t>The Centers for Disease Control and Prevention (</a:t>
            </a:r>
            <a:r>
              <a:rPr lang="en-US" dirty="0"/>
              <a:t>CDC)</a:t>
            </a: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8</a:t>
            </a:fld>
            <a:endParaRPr lang="en-US"/>
          </a:p>
        </p:txBody>
      </p:sp>
    </p:spTree>
    <p:extLst>
      <p:ext uri="{BB962C8B-B14F-4D97-AF65-F5344CB8AC3E}">
        <p14:creationId xmlns:p14="http://schemas.microsoft.com/office/powerpoint/2010/main" val="3870449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a:buNone/>
            </a:pPr>
            <a:r>
              <a:rPr lang="en-US" sz="800" kern="1200" dirty="0">
                <a:solidFill>
                  <a:schemeClr val="tx1"/>
                </a:solidFill>
                <a:latin typeface="+mn-lt"/>
                <a:ea typeface="+mn-ea"/>
                <a:cs typeface="Calibri" pitchFamily="34" charset="0"/>
              </a:rPr>
              <a:t>The Institute for</a:t>
            </a:r>
            <a:r>
              <a:rPr lang="en-US" sz="800" kern="1200" baseline="0" dirty="0">
                <a:solidFill>
                  <a:schemeClr val="tx1"/>
                </a:solidFill>
                <a:latin typeface="+mn-lt"/>
                <a:ea typeface="+mn-ea"/>
                <a:cs typeface="Calibri" pitchFamily="34" charset="0"/>
              </a:rPr>
              <a:t> Healthcare Improvement recommends comprehensive oral care as a part of VAP prevention protocols. This oral care includes daily oral care with 0.12 </a:t>
            </a:r>
            <a:r>
              <a:rPr lang="en-US" sz="800" kern="1200" baseline="0" dirty="0" err="1">
                <a:solidFill>
                  <a:schemeClr val="tx1"/>
                </a:solidFill>
                <a:latin typeface="+mn-lt"/>
                <a:ea typeface="+mn-ea"/>
                <a:cs typeface="Calibri" pitchFamily="34" charset="0"/>
              </a:rPr>
              <a:t>chlorhexidine</a:t>
            </a:r>
            <a:r>
              <a:rPr lang="en-US" sz="800" kern="1200" baseline="0" dirty="0">
                <a:solidFill>
                  <a:schemeClr val="tx1"/>
                </a:solidFill>
                <a:latin typeface="+mn-lt"/>
                <a:ea typeface="+mn-ea"/>
                <a:cs typeface="Calibri" pitchFamily="34" charset="0"/>
              </a:rPr>
              <a:t>.</a:t>
            </a:r>
            <a:endParaRPr lang="en-US" sz="800" kern="1200" dirty="0">
              <a:solidFill>
                <a:schemeClr val="tx1"/>
              </a:solidFill>
              <a:latin typeface="+mn-lt"/>
              <a:ea typeface="+mn-ea"/>
              <a:cs typeface="Calibri" pitchFamily="34" charset="0"/>
            </a:endParaRPr>
          </a:p>
          <a:p>
            <a:pPr lvl="1">
              <a:buFont typeface="Arial"/>
              <a:buChar char="•"/>
            </a:pPr>
            <a:r>
              <a:rPr lang="en-US" sz="800" kern="1200" dirty="0">
                <a:solidFill>
                  <a:schemeClr val="tx1"/>
                </a:solidFill>
                <a:latin typeface="+mn-lt"/>
                <a:ea typeface="+mn-ea"/>
                <a:cs typeface="Calibri" pitchFamily="34" charset="0"/>
              </a:rPr>
              <a:t>Antimicrobial products such as </a:t>
            </a:r>
            <a:r>
              <a:rPr lang="en-US" sz="800" kern="1200" dirty="0" err="1">
                <a:solidFill>
                  <a:schemeClr val="tx1"/>
                </a:solidFill>
                <a:latin typeface="+mn-lt"/>
                <a:ea typeface="+mn-ea"/>
                <a:cs typeface="Calibri" pitchFamily="34" charset="0"/>
              </a:rPr>
              <a:t>Chlorhexidine</a:t>
            </a:r>
            <a:r>
              <a:rPr lang="en-US" sz="800" kern="1200" dirty="0">
                <a:solidFill>
                  <a:schemeClr val="tx1"/>
                </a:solidFill>
                <a:latin typeface="+mn-lt"/>
                <a:ea typeface="+mn-ea"/>
                <a:cs typeface="Calibri" pitchFamily="34" charset="0"/>
              </a:rPr>
              <a:t> mouth rinse offer supplemental benefits to brushing.  These products alone without mechanical cleansing are insufficient to remove bacterial biofilm and prevent oral disease. A</a:t>
            </a:r>
            <a:r>
              <a:rPr lang="en-US" dirty="0"/>
              <a:t> comprehensive oral care process that includes the use of 0.12% </a:t>
            </a:r>
            <a:r>
              <a:rPr lang="en-US" dirty="0" err="1"/>
              <a:t>chlorhexidine</a:t>
            </a:r>
            <a:r>
              <a:rPr lang="en-US" dirty="0"/>
              <a:t> oral rinse can be implemented</a:t>
            </a:r>
            <a:r>
              <a:rPr lang="en-US" baseline="0" dirty="0"/>
              <a:t> and </a:t>
            </a:r>
            <a:r>
              <a:rPr lang="en-US" dirty="0" err="1"/>
              <a:t>chlorhexidine</a:t>
            </a:r>
            <a:r>
              <a:rPr lang="en-US" dirty="0"/>
              <a:t> can be scheduled as a medication, which will then provide a reminder for the RN and triggers oral care process delivery.</a:t>
            </a:r>
          </a:p>
          <a:p>
            <a:pPr marL="457200" marR="0" lvl="1" indent="0" algn="l" defTabSz="914400" rtl="0" eaLnBrk="1" fontAlgn="auto" latinLnBrk="0" hangingPunct="1">
              <a:lnSpc>
                <a:spcPct val="100000"/>
              </a:lnSpc>
              <a:spcBef>
                <a:spcPts val="0"/>
              </a:spcBef>
              <a:spcAft>
                <a:spcPts val="0"/>
              </a:spcAft>
              <a:buClrTx/>
              <a:buSzTx/>
              <a:buFont typeface="Arial"/>
              <a:buChar char="•"/>
              <a:tabLst/>
              <a:defRPr/>
            </a:pPr>
            <a:r>
              <a:rPr lang="en-US" dirty="0">
                <a:effectLst/>
              </a:rPr>
              <a:t>The RN staff should be educated about the rationale supporting good oral hygiene and its potential benefit in reducing ventilator-associated pneumonia to ensure adoption of oral care regimens.</a:t>
            </a:r>
          </a:p>
          <a:p>
            <a:pPr lvl="1">
              <a:buFont typeface="Arial"/>
              <a:buChar char="•"/>
            </a:pPr>
            <a:endParaRPr lang="en-US" dirty="0"/>
          </a:p>
          <a:p>
            <a:endParaRPr lang="en-US" sz="800" kern="1200" dirty="0">
              <a:solidFill>
                <a:schemeClr val="tx1"/>
              </a:solidFill>
              <a:latin typeface="+mn-lt"/>
              <a:ea typeface="+mn-ea"/>
              <a:cs typeface="Calibri" pitchFamily="34" charset="0"/>
            </a:endParaRPr>
          </a:p>
          <a:p>
            <a:endParaRPr lang="en-US" dirty="0"/>
          </a:p>
        </p:txBody>
      </p:sp>
      <p:sp>
        <p:nvSpPr>
          <p:cNvPr id="4" name="Slide Number Placeholder 3"/>
          <p:cNvSpPr>
            <a:spLocks noGrp="1"/>
          </p:cNvSpPr>
          <p:nvPr>
            <p:ph type="sldNum" sz="quarter" idx="10"/>
          </p:nvPr>
        </p:nvSpPr>
        <p:spPr/>
        <p:txBody>
          <a:bodyPr/>
          <a:lstStyle/>
          <a:p>
            <a:fld id="{F4B00D64-D0E8-4D16-981C-33BDB2D2A97E}" type="slidenum">
              <a:rPr lang="en-US" smtClean="0"/>
              <a:t>9</a:t>
            </a:fld>
            <a:endParaRPr lang="en-US"/>
          </a:p>
        </p:txBody>
      </p:sp>
    </p:spTree>
    <p:extLst>
      <p:ext uri="{BB962C8B-B14F-4D97-AF65-F5344CB8AC3E}">
        <p14:creationId xmlns:p14="http://schemas.microsoft.com/office/powerpoint/2010/main" val="2494771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6AC8881-60BE-4F9E-8A06-A5249FFA84B6}" type="datetimeFigureOut">
              <a:rPr lang="en-US" smtClean="0"/>
              <a:t>3/24/2022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DEE1679D-AB39-4354-8222-01EFC47615C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6AC8881-60BE-4F9E-8A06-A5249FFA84B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E1679D-AB39-4354-8222-01EFC47615C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6AC8881-60BE-4F9E-8A06-A5249FFA84B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E1679D-AB39-4354-8222-01EFC47615C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6AC8881-60BE-4F9E-8A06-A5249FFA84B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E1679D-AB39-4354-8222-01EFC47615C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6AC8881-60BE-4F9E-8A06-A5249FFA84B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E1679D-AB39-4354-8222-01EFC47615C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6AC8881-60BE-4F9E-8A06-A5249FFA84B6}" type="datetimeFigureOut">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E1679D-AB39-4354-8222-01EFC47615C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6AC8881-60BE-4F9E-8A06-A5249FFA84B6}" type="datetimeFigureOut">
              <a:rPr lang="en-US" smtClean="0"/>
              <a:t>3/24/2022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E1679D-AB39-4354-8222-01EFC47615C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26AC8881-60BE-4F9E-8A06-A5249FFA84B6}" type="datetimeFigureOut">
              <a:rPr lang="en-US" smtClean="0"/>
              <a:t>3/24/2022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E1679D-AB39-4354-8222-01EFC47615C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AC8881-60BE-4F9E-8A06-A5249FFA84B6}" type="datetimeFigureOut">
              <a:rPr lang="en-US" smtClean="0"/>
              <a:t>3/24/2022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E1679D-AB39-4354-8222-01EFC47615C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6AC8881-60BE-4F9E-8A06-A5249FFA84B6}" type="datetimeFigureOut">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E1679D-AB39-4354-8222-01EFC47615C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6AC8881-60BE-4F9E-8A06-A5249FFA84B6}" type="datetimeFigureOut">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DEE1679D-AB39-4354-8222-01EFC47615C5}"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6AC8881-60BE-4F9E-8A06-A5249FFA84B6}" type="datetimeFigureOut">
              <a:rPr lang="en-US" smtClean="0"/>
              <a:t>3/24/2022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EE1679D-AB39-4354-8222-01EFC47615C5}"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d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Oral Health and Mechanically Ventilated Critically Ill Adults</a:t>
            </a:r>
          </a:p>
        </p:txBody>
      </p:sp>
      <p:sp>
        <p:nvSpPr>
          <p:cNvPr id="3" name="Subtitle 2"/>
          <p:cNvSpPr>
            <a:spLocks noGrp="1"/>
          </p:cNvSpPr>
          <p:nvPr>
            <p:ph type="subTitle" idx="1"/>
          </p:nvPr>
        </p:nvSpPr>
        <p:spPr>
          <a:xfrm>
            <a:off x="1447800" y="3657600"/>
            <a:ext cx="7406640" cy="1752600"/>
          </a:xfrm>
        </p:spPr>
        <p:txBody>
          <a:bodyPr>
            <a:normAutofit fontScale="92500" lnSpcReduction="10000"/>
          </a:bodyPr>
          <a:lstStyle/>
          <a:p>
            <a:r>
              <a:rPr lang="en-US" dirty="0"/>
              <a:t>Deborah J. Jones PhD, MSN, RN</a:t>
            </a:r>
          </a:p>
          <a:p>
            <a:r>
              <a:rPr lang="en-US" dirty="0"/>
              <a:t>June M. Sadowsky, DDS, MPH</a:t>
            </a:r>
          </a:p>
          <a:p>
            <a:r>
              <a:rPr lang="en-US" dirty="0"/>
              <a:t>Donna Warren-Morris, RDH, Med</a:t>
            </a:r>
          </a:p>
          <a:p>
            <a:r>
              <a:rPr lang="en-US" dirty="0"/>
              <a:t>Bela Patel, MD, DABSM, FCCP</a:t>
            </a:r>
          </a:p>
          <a:p>
            <a:endParaRPr lang="en-US" dirty="0"/>
          </a:p>
        </p:txBody>
      </p:sp>
      <p:pic>
        <p:nvPicPr>
          <p:cNvPr id="4" name="Picture 3" descr="UTH_wht+uthsch_vert.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a:xfrm>
            <a:off x="914400" y="4587170"/>
            <a:ext cx="2196164" cy="1249541"/>
          </a:xfrm>
          <a:prstGeom prst="rect">
            <a:avLst/>
          </a:prstGeom>
        </p:spPr>
      </p:pic>
    </p:spTree>
    <p:extLst>
      <p:ext uri="{BB962C8B-B14F-4D97-AF65-F5344CB8AC3E}">
        <p14:creationId xmlns:p14="http://schemas.microsoft.com/office/powerpoint/2010/main" val="2779195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Autofit/>
          </a:bodyPr>
          <a:lstStyle/>
          <a:p>
            <a:pPr algn="ctr"/>
            <a:r>
              <a:rPr lang="en-US" sz="4000" dirty="0"/>
              <a:t>American Association of Critical-Care Nurses (AACN) Recommendation</a:t>
            </a:r>
          </a:p>
        </p:txBody>
      </p:sp>
      <p:sp>
        <p:nvSpPr>
          <p:cNvPr id="3" name="Content Placeholder 2"/>
          <p:cNvSpPr>
            <a:spLocks noGrp="1"/>
          </p:cNvSpPr>
          <p:nvPr>
            <p:ph idx="1"/>
          </p:nvPr>
        </p:nvSpPr>
        <p:spPr>
          <a:xfrm>
            <a:off x="457200" y="2057400"/>
            <a:ext cx="8229600" cy="4389120"/>
          </a:xfrm>
        </p:spPr>
        <p:txBody>
          <a:bodyPr>
            <a:normAutofit fontScale="92500" lnSpcReduction="20000"/>
          </a:bodyPr>
          <a:lstStyle/>
          <a:p>
            <a:r>
              <a:rPr lang="en-US" dirty="0"/>
              <a:t>Develop and implement a comprehensive oral hygiene program for patients in critical care and acute care settings</a:t>
            </a:r>
          </a:p>
          <a:p>
            <a:pPr marL="0" indent="0">
              <a:buNone/>
            </a:pPr>
            <a:r>
              <a:rPr lang="en-US" dirty="0"/>
              <a:t>     who are at high risk for ventilator-associated pneumonia       </a:t>
            </a:r>
          </a:p>
          <a:p>
            <a:pPr marL="0" indent="0">
              <a:buNone/>
            </a:pPr>
            <a:r>
              <a:rPr lang="en-US" dirty="0"/>
              <a:t>     (VAP)</a:t>
            </a:r>
          </a:p>
          <a:p>
            <a:pPr lvl="1"/>
            <a:r>
              <a:rPr lang="en-US" dirty="0"/>
              <a:t> Brush teeth, gums and tongue at least twice a day using a soft pediatric or adult toothbrush</a:t>
            </a:r>
          </a:p>
          <a:p>
            <a:pPr lvl="1"/>
            <a:r>
              <a:rPr lang="en-US" dirty="0"/>
              <a:t> Provide oral moisturizing to oral mucosa and lips every 2 to 4 hours</a:t>
            </a:r>
          </a:p>
          <a:p>
            <a:pPr lvl="1"/>
            <a:r>
              <a:rPr lang="en-US" dirty="0"/>
              <a:t> Use an oral chlorhexidine gluconate (0.12%) rinse twice a day during the perioperative period for adult patients who undergo cardiac surgery</a:t>
            </a:r>
          </a:p>
          <a:p>
            <a:pPr lvl="1"/>
            <a:r>
              <a:rPr lang="en-US" dirty="0"/>
              <a:t> Routine use of oral chlorhexidine gluconate (0.12%) in other populations is not recommended at this time</a:t>
            </a:r>
          </a:p>
        </p:txBody>
      </p:sp>
    </p:spTree>
    <p:extLst>
      <p:ext uri="{BB962C8B-B14F-4D97-AF65-F5344CB8AC3E}">
        <p14:creationId xmlns:p14="http://schemas.microsoft.com/office/powerpoint/2010/main" val="3489564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Autofit/>
          </a:bodyPr>
          <a:lstStyle/>
          <a:p>
            <a:pPr algn="ctr"/>
            <a:r>
              <a:rPr lang="en-US" sz="4000" dirty="0"/>
              <a:t>Centers for Disease Control and Prevention(CDC) Recommendation</a:t>
            </a:r>
          </a:p>
        </p:txBody>
      </p:sp>
      <p:sp>
        <p:nvSpPr>
          <p:cNvPr id="3" name="Content Placeholder 2"/>
          <p:cNvSpPr>
            <a:spLocks noGrp="1"/>
          </p:cNvSpPr>
          <p:nvPr>
            <p:ph idx="1"/>
          </p:nvPr>
        </p:nvSpPr>
        <p:spPr>
          <a:xfrm>
            <a:off x="457200" y="2133600"/>
            <a:ext cx="8229600" cy="4267200"/>
          </a:xfrm>
        </p:spPr>
        <p:txBody>
          <a:bodyPr/>
          <a:lstStyle/>
          <a:p>
            <a:r>
              <a:rPr lang="en-US" sz="3600" dirty="0"/>
              <a:t>Perform regular oral care with an antiseptic solution </a:t>
            </a:r>
          </a:p>
          <a:p>
            <a:r>
              <a:rPr lang="en-US" sz="3600" dirty="0"/>
              <a:t>The optimal frequency for oral care is unresolved</a:t>
            </a:r>
          </a:p>
          <a:p>
            <a:endParaRPr lang="en-US" dirty="0"/>
          </a:p>
        </p:txBody>
      </p:sp>
    </p:spTree>
    <p:extLst>
      <p:ext uri="{BB962C8B-B14F-4D97-AF65-F5344CB8AC3E}">
        <p14:creationId xmlns:p14="http://schemas.microsoft.com/office/powerpoint/2010/main" val="2573401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90600"/>
            <a:ext cx="8610600" cy="1143000"/>
          </a:xfrm>
        </p:spPr>
        <p:txBody>
          <a:bodyPr>
            <a:normAutofit fontScale="90000"/>
          </a:bodyPr>
          <a:lstStyle/>
          <a:p>
            <a:pPr algn="ctr"/>
            <a:r>
              <a:rPr lang="en-US" dirty="0"/>
              <a:t>Oral Care Protocol for Intubated Patients</a:t>
            </a:r>
          </a:p>
        </p:txBody>
      </p:sp>
      <p:sp>
        <p:nvSpPr>
          <p:cNvPr id="3" name="Content Placeholder 2"/>
          <p:cNvSpPr>
            <a:spLocks noGrp="1"/>
          </p:cNvSpPr>
          <p:nvPr>
            <p:ph idx="1"/>
          </p:nvPr>
        </p:nvSpPr>
        <p:spPr>
          <a:xfrm>
            <a:off x="381000" y="2133600"/>
            <a:ext cx="8229600" cy="4389120"/>
          </a:xfrm>
        </p:spPr>
        <p:txBody>
          <a:bodyPr>
            <a:normAutofit/>
          </a:bodyPr>
          <a:lstStyle/>
          <a:p>
            <a:r>
              <a:rPr lang="en-US" dirty="0"/>
              <a:t>Follow standard precautions and infection prevention procedures including asepsis, gloves, a mask, and eye protection (as needed) </a:t>
            </a:r>
          </a:p>
          <a:p>
            <a:r>
              <a:rPr lang="en-US" dirty="0"/>
              <a:t>Obtain all necessary equipment prior to beginning oral care</a:t>
            </a:r>
          </a:p>
          <a:p>
            <a:r>
              <a:rPr lang="en-US" dirty="0"/>
              <a:t>Explain to the patient what you are planning to do so they are not startled</a:t>
            </a:r>
          </a:p>
          <a:p>
            <a:r>
              <a:rPr lang="en-US" dirty="0"/>
              <a:t>Note the position and placement of the endotracheal tube prior to oral care</a:t>
            </a:r>
          </a:p>
        </p:txBody>
      </p:sp>
    </p:spTree>
    <p:extLst>
      <p:ext uri="{BB962C8B-B14F-4D97-AF65-F5344CB8AC3E}">
        <p14:creationId xmlns:p14="http://schemas.microsoft.com/office/powerpoint/2010/main" val="3113680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Assessment and Oral Cancer Screening</a:t>
            </a:r>
          </a:p>
        </p:txBody>
      </p:sp>
      <p:sp>
        <p:nvSpPr>
          <p:cNvPr id="3" name="Content Placeholder 2"/>
          <p:cNvSpPr>
            <a:spLocks noGrp="1"/>
          </p:cNvSpPr>
          <p:nvPr>
            <p:ph idx="1"/>
          </p:nvPr>
        </p:nvSpPr>
        <p:spPr>
          <a:xfrm>
            <a:off x="457200" y="1935480"/>
            <a:ext cx="8229600" cy="4655820"/>
          </a:xfrm>
        </p:spPr>
        <p:txBody>
          <a:bodyPr>
            <a:normAutofit/>
          </a:bodyPr>
          <a:lstStyle/>
          <a:p>
            <a:r>
              <a:rPr lang="en-US" dirty="0"/>
              <a:t>Assess all areas of the mouth for any signs of trauma, inflammation, bleeding, ulcerations or suppuration</a:t>
            </a:r>
          </a:p>
          <a:p>
            <a:pPr lvl="1"/>
            <a:r>
              <a:rPr lang="en-US" dirty="0"/>
              <a:t>Redness, swelling, exudate, tenderness and ulcerations are signs of infections that should be further assessed to rule out oral cancer.</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3810000"/>
            <a:ext cx="3829050" cy="2781300"/>
          </a:xfrm>
          <a:prstGeom prst="rect">
            <a:avLst/>
          </a:prstGeom>
        </p:spPr>
      </p:pic>
    </p:spTree>
    <p:extLst>
      <p:ext uri="{BB962C8B-B14F-4D97-AF65-F5344CB8AC3E}">
        <p14:creationId xmlns:p14="http://schemas.microsoft.com/office/powerpoint/2010/main" val="3114199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Assessment</a:t>
            </a:r>
          </a:p>
        </p:txBody>
      </p:sp>
      <p:sp>
        <p:nvSpPr>
          <p:cNvPr id="3" name="Content Placeholder 2"/>
          <p:cNvSpPr>
            <a:spLocks noGrp="1"/>
          </p:cNvSpPr>
          <p:nvPr>
            <p:ph idx="1"/>
          </p:nvPr>
        </p:nvSpPr>
        <p:spPr/>
        <p:txBody>
          <a:bodyPr/>
          <a:lstStyle/>
          <a:p>
            <a:pPr marL="274320" lvl="1" indent="-274320">
              <a:buClr>
                <a:schemeClr val="accent3"/>
              </a:buClr>
              <a:buSzPct val="95000"/>
            </a:pPr>
            <a:r>
              <a:rPr lang="en-US" sz="3200" dirty="0"/>
              <a:t>Slight bleeding of the gums is common if homecare has been deficient.  With good oral hygiene, bleeding will cease in a few days of adequate care</a:t>
            </a:r>
          </a:p>
          <a:p>
            <a:pPr marL="274320" lvl="1" indent="-274320">
              <a:buClr>
                <a:schemeClr val="accent3"/>
              </a:buClr>
              <a:buSzPct val="95000"/>
            </a:pPr>
            <a:r>
              <a:rPr lang="en-US" sz="3200" dirty="0" err="1"/>
              <a:t>Xerostomia</a:t>
            </a:r>
            <a:r>
              <a:rPr lang="en-US" sz="3200" dirty="0"/>
              <a:t> (dry mouth)</a:t>
            </a:r>
          </a:p>
          <a:p>
            <a:pPr marL="548640" lvl="2" indent="-274320">
              <a:buClr>
                <a:schemeClr val="accent3"/>
              </a:buClr>
              <a:buSzPct val="95000"/>
            </a:pPr>
            <a:r>
              <a:rPr lang="en-US" sz="3200" dirty="0"/>
              <a:t>Common in intubated patients</a:t>
            </a:r>
          </a:p>
          <a:p>
            <a:endParaRPr lang="en-US" dirty="0"/>
          </a:p>
        </p:txBody>
      </p:sp>
    </p:spTree>
    <p:extLst>
      <p:ext uri="{BB962C8B-B14F-4D97-AF65-F5344CB8AC3E}">
        <p14:creationId xmlns:p14="http://schemas.microsoft.com/office/powerpoint/2010/main" val="3422881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a:t>
            </a:r>
          </a:p>
        </p:txBody>
      </p:sp>
      <p:sp>
        <p:nvSpPr>
          <p:cNvPr id="5" name="Content Placeholder 4"/>
          <p:cNvSpPr>
            <a:spLocks noGrp="1"/>
          </p:cNvSpPr>
          <p:nvPr>
            <p:ph idx="1"/>
          </p:nvPr>
        </p:nvSpPr>
        <p:spPr/>
        <p:txBody>
          <a:bodyPr/>
          <a:lstStyle/>
          <a:p>
            <a:r>
              <a:rPr lang="en-US" dirty="0"/>
              <a:t>Assessment of the oral cavity should include all surfaces of the mouth, carefully inspecting for abnormalities. </a:t>
            </a:r>
          </a:p>
          <a:p>
            <a:r>
              <a:rPr lang="en-US" dirty="0"/>
              <a:t>When inspecting the intubated patient be careful to observe the position and placement of the endotracheal tube.  </a:t>
            </a:r>
          </a:p>
          <a:p>
            <a:endParaRPr lang="en-US" dirty="0"/>
          </a:p>
        </p:txBody>
      </p:sp>
    </p:spTree>
    <p:extLst>
      <p:ext uri="{BB962C8B-B14F-4D97-AF65-F5344CB8AC3E}">
        <p14:creationId xmlns:p14="http://schemas.microsoft.com/office/powerpoint/2010/main" val="1340950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Suctioning</a:t>
            </a:r>
          </a:p>
        </p:txBody>
      </p:sp>
      <p:sp>
        <p:nvSpPr>
          <p:cNvPr id="3" name="Content Placeholder 2"/>
          <p:cNvSpPr>
            <a:spLocks noGrp="1"/>
          </p:cNvSpPr>
          <p:nvPr>
            <p:ph idx="1"/>
          </p:nvPr>
        </p:nvSpPr>
        <p:spPr/>
        <p:txBody>
          <a:bodyPr>
            <a:normAutofit/>
          </a:bodyPr>
          <a:lstStyle/>
          <a:p>
            <a:r>
              <a:rPr lang="en-US" sz="3200" dirty="0"/>
              <a:t>Prior to beginning the oral care protocol and immediately following oral care it is important to suction the patients mouth and the subglottic space in order to prevent aspiration of pooled secretions </a:t>
            </a:r>
          </a:p>
          <a:p>
            <a:pPr lvl="1"/>
            <a:r>
              <a:rPr lang="en-US" sz="3200" dirty="0"/>
              <a:t>Suctioning should be repeated as needed during oral care</a:t>
            </a:r>
          </a:p>
        </p:txBody>
      </p:sp>
    </p:spTree>
    <p:extLst>
      <p:ext uri="{BB962C8B-B14F-4D97-AF65-F5344CB8AC3E}">
        <p14:creationId xmlns:p14="http://schemas.microsoft.com/office/powerpoint/2010/main" val="3655395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686800" cy="838200"/>
          </a:xfrm>
        </p:spPr>
        <p:txBody>
          <a:bodyPr>
            <a:noAutofit/>
          </a:bodyPr>
          <a:lstStyle/>
          <a:p>
            <a:r>
              <a:rPr lang="en-US" sz="4000" dirty="0"/>
              <a:t>Tooth Brushing</a:t>
            </a:r>
          </a:p>
        </p:txBody>
      </p:sp>
      <p:sp>
        <p:nvSpPr>
          <p:cNvPr id="3" name="Content Placeholder 2"/>
          <p:cNvSpPr>
            <a:spLocks noGrp="1"/>
          </p:cNvSpPr>
          <p:nvPr>
            <p:ph idx="1"/>
          </p:nvPr>
        </p:nvSpPr>
        <p:spPr>
          <a:xfrm>
            <a:off x="381000" y="1818025"/>
            <a:ext cx="8229600" cy="4506575"/>
          </a:xfrm>
        </p:spPr>
        <p:txBody>
          <a:bodyPr>
            <a:normAutofit/>
          </a:bodyPr>
          <a:lstStyle/>
          <a:p>
            <a:r>
              <a:rPr lang="en-US" dirty="0"/>
              <a:t>The teeth and mouth should be cleaned at least twice a day</a:t>
            </a:r>
          </a:p>
          <a:p>
            <a:r>
              <a:rPr lang="en-US" dirty="0"/>
              <a:t>Use a soft bristle toothbrush with a small head (pediatric size) for better access </a:t>
            </a:r>
          </a:p>
          <a:p>
            <a:r>
              <a:rPr lang="en-US" dirty="0"/>
              <a:t>A smear of a sodium fluoride toothpaste  </a:t>
            </a:r>
          </a:p>
          <a:p>
            <a:r>
              <a:rPr lang="en-US" dirty="0"/>
              <a:t>Do not use a sodium monofluorophosphate fluoride if chlorhexidine gluconate is to be used since the two are not compatible</a:t>
            </a:r>
          </a:p>
          <a:p>
            <a:endParaRPr lang="en-US" dirty="0"/>
          </a:p>
          <a:p>
            <a:endParaRPr lang="en-US" dirty="0"/>
          </a:p>
          <a:p>
            <a:endParaRPr lang="en-US" dirty="0"/>
          </a:p>
        </p:txBody>
      </p:sp>
      <p:sp>
        <p:nvSpPr>
          <p:cNvPr id="4" name="TextBox 3"/>
          <p:cNvSpPr txBox="1"/>
          <p:nvPr/>
        </p:nvSpPr>
        <p:spPr>
          <a:xfrm>
            <a:off x="1524000" y="5827097"/>
            <a:ext cx="7239000" cy="646331"/>
          </a:xfrm>
          <a:prstGeom prst="rect">
            <a:avLst/>
          </a:prstGeom>
          <a:noFill/>
        </p:spPr>
        <p:txBody>
          <a:bodyPr wrap="square" rtlCol="0">
            <a:spAutoFit/>
          </a:bodyPr>
          <a:lstStyle/>
          <a:p>
            <a:br>
              <a:rPr lang="en-US" dirty="0"/>
            </a:br>
            <a:endParaRPr lang="en-US" dirty="0"/>
          </a:p>
        </p:txBody>
      </p:sp>
    </p:spTree>
    <p:extLst>
      <p:ext uri="{BB962C8B-B14F-4D97-AF65-F5344CB8AC3E}">
        <p14:creationId xmlns:p14="http://schemas.microsoft.com/office/powerpoint/2010/main" val="3762655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Tooth Brushing Technique</a:t>
            </a:r>
          </a:p>
        </p:txBody>
      </p:sp>
      <p:sp>
        <p:nvSpPr>
          <p:cNvPr id="3" name="Content Placeholder 2"/>
          <p:cNvSpPr>
            <a:spLocks noGrp="1"/>
          </p:cNvSpPr>
          <p:nvPr>
            <p:ph idx="1"/>
          </p:nvPr>
        </p:nvSpPr>
        <p:spPr/>
        <p:txBody>
          <a:bodyPr>
            <a:normAutofit/>
          </a:bodyPr>
          <a:lstStyle/>
          <a:p>
            <a:r>
              <a:rPr lang="en-US" dirty="0"/>
              <a:t>Use a systematic sequence</a:t>
            </a:r>
          </a:p>
          <a:p>
            <a:pPr lvl="1"/>
            <a:r>
              <a:rPr lang="en-US" dirty="0"/>
              <a:t>Angle the bristles toward the gumline and brush with gentle pressure in small circular strokes on each tooth. The bristles of the toothbrush will extend underneath the gumline if adapted correctly  </a:t>
            </a:r>
          </a:p>
          <a:p>
            <a:pPr lvl="1"/>
            <a:r>
              <a:rPr lang="en-US" dirty="0"/>
              <a:t>Facial surfaces of all maxillary teeth, then linguals, then repeat on the mandibular teeth. Brush the occlusal or biting/chewing surfaces last with a scrub stroke </a:t>
            </a:r>
          </a:p>
          <a:p>
            <a:pPr lvl="1"/>
            <a:r>
              <a:rPr lang="en-US" dirty="0"/>
              <a:t>Brush the tongue with long outward sweeping strokes  Gently move the tube from side to side as necessary for access</a:t>
            </a:r>
          </a:p>
          <a:p>
            <a:pPr lvl="1"/>
            <a:endParaRPr lang="en-US" dirty="0"/>
          </a:p>
        </p:txBody>
      </p:sp>
    </p:spTree>
    <p:extLst>
      <p:ext uri="{BB962C8B-B14F-4D97-AF65-F5344CB8AC3E}">
        <p14:creationId xmlns:p14="http://schemas.microsoft.com/office/powerpoint/2010/main" val="2916729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Tooth Brushing</a:t>
            </a:r>
          </a:p>
        </p:txBody>
      </p:sp>
      <p:sp>
        <p:nvSpPr>
          <p:cNvPr id="3" name="Content Placeholder 2"/>
          <p:cNvSpPr>
            <a:spLocks noGrp="1"/>
          </p:cNvSpPr>
          <p:nvPr>
            <p:ph idx="1"/>
          </p:nvPr>
        </p:nvSpPr>
        <p:spPr/>
        <p:txBody>
          <a:bodyPr>
            <a:normAutofit lnSpcReduction="10000"/>
          </a:bodyPr>
          <a:lstStyle/>
          <a:p>
            <a:r>
              <a:rPr lang="en-US" dirty="0"/>
              <a:t>Teeth should be brushed in a circular motion.</a:t>
            </a:r>
          </a:p>
          <a:p>
            <a:r>
              <a:rPr lang="en-US" dirty="0"/>
              <a:t>Teeth of mechanically ventilated adults should be brushed using the same technique with the exception of the following modifications:</a:t>
            </a:r>
          </a:p>
          <a:p>
            <a:r>
              <a:rPr lang="en-US" dirty="0"/>
              <a:t>observe the placement of the endotracheal tube by the markings on the tube before and during oral care, suction the oral cavity frequently and suction the subglottic space following oral care to prevent aspiration .  </a:t>
            </a:r>
          </a:p>
          <a:p>
            <a:pPr marL="0" indent="0">
              <a:spcBef>
                <a:spcPts val="0"/>
              </a:spcBef>
              <a:buClrTx/>
              <a:buSzTx/>
              <a:buNone/>
              <a:defRPr/>
            </a:pPr>
            <a:r>
              <a:rPr lang="en-US" dirty="0"/>
              <a:t>A mouth prop, tongue blade or bite block may be used to hold the mouth open for unresponsive patients</a:t>
            </a:r>
          </a:p>
          <a:p>
            <a:endParaRPr lang="en-US" dirty="0"/>
          </a:p>
        </p:txBody>
      </p:sp>
    </p:spTree>
    <p:extLst>
      <p:ext uri="{BB962C8B-B14F-4D97-AF65-F5344CB8AC3E}">
        <p14:creationId xmlns:p14="http://schemas.microsoft.com/office/powerpoint/2010/main" val="2789644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Outcomes</a:t>
            </a:r>
          </a:p>
        </p:txBody>
      </p:sp>
      <p:sp>
        <p:nvSpPr>
          <p:cNvPr id="3" name="Content Placeholder 2"/>
          <p:cNvSpPr>
            <a:spLocks noGrp="1"/>
          </p:cNvSpPr>
          <p:nvPr>
            <p:ph idx="1"/>
          </p:nvPr>
        </p:nvSpPr>
        <p:spPr/>
        <p:txBody>
          <a:bodyPr>
            <a:normAutofit lnSpcReduction="10000"/>
          </a:bodyPr>
          <a:lstStyle/>
          <a:p>
            <a:pPr lvl="0"/>
            <a:r>
              <a:rPr lang="en-US" dirty="0"/>
              <a:t>Define components of oral health in mechanically ventilated adults</a:t>
            </a:r>
          </a:p>
          <a:p>
            <a:pPr lvl="0"/>
            <a:r>
              <a:rPr lang="en-US" dirty="0"/>
              <a:t>Recognize</a:t>
            </a:r>
            <a:r>
              <a:rPr lang="en-US" dirty="0">
                <a:solidFill>
                  <a:srgbClr val="FF0000"/>
                </a:solidFill>
              </a:rPr>
              <a:t> </a:t>
            </a:r>
            <a:r>
              <a:rPr lang="en-US" dirty="0"/>
              <a:t>complications from poor oral health</a:t>
            </a:r>
          </a:p>
          <a:p>
            <a:pPr lvl="0"/>
            <a:r>
              <a:rPr lang="en-US" dirty="0"/>
              <a:t>Promote</a:t>
            </a:r>
            <a:r>
              <a:rPr lang="en-US" dirty="0">
                <a:solidFill>
                  <a:srgbClr val="FF0000"/>
                </a:solidFill>
              </a:rPr>
              <a:t> </a:t>
            </a:r>
            <a:r>
              <a:rPr lang="en-US" dirty="0"/>
              <a:t>good oral health through the delivery of appropriate oral hygiene</a:t>
            </a:r>
          </a:p>
          <a:p>
            <a:pPr lvl="0"/>
            <a:r>
              <a:rPr lang="en-US" dirty="0"/>
              <a:t>Describe the state of the science regarding oral care practices in mechanically ventilated adults </a:t>
            </a:r>
          </a:p>
          <a:p>
            <a:pPr lvl="0"/>
            <a:r>
              <a:rPr lang="en-US" dirty="0"/>
              <a:t>Assess and deliver evidence-based</a:t>
            </a:r>
            <a:r>
              <a:rPr lang="en-US" dirty="0">
                <a:solidFill>
                  <a:srgbClr val="FF0000"/>
                </a:solidFill>
              </a:rPr>
              <a:t> </a:t>
            </a:r>
            <a:r>
              <a:rPr lang="en-US" dirty="0"/>
              <a:t>oral care</a:t>
            </a:r>
            <a:endParaRPr lang="en-US" strike="sngStrike" dirty="0"/>
          </a:p>
          <a:p>
            <a:pPr lvl="0"/>
            <a:r>
              <a:rPr lang="en-US" dirty="0"/>
              <a:t>Recognize triggers to consult other healthcare providers </a:t>
            </a:r>
          </a:p>
          <a:p>
            <a:endParaRPr lang="en-US" dirty="0"/>
          </a:p>
        </p:txBody>
      </p:sp>
    </p:spTree>
    <p:extLst>
      <p:ext uri="{BB962C8B-B14F-4D97-AF65-F5344CB8AC3E}">
        <p14:creationId xmlns:p14="http://schemas.microsoft.com/office/powerpoint/2010/main" val="3445950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Antiseptic/microbial application</a:t>
            </a:r>
          </a:p>
        </p:txBody>
      </p:sp>
      <p:sp>
        <p:nvSpPr>
          <p:cNvPr id="3" name="Content Placeholder 2"/>
          <p:cNvSpPr>
            <a:spLocks noGrp="1"/>
          </p:cNvSpPr>
          <p:nvPr>
            <p:ph idx="1"/>
          </p:nvPr>
        </p:nvSpPr>
        <p:spPr/>
        <p:txBody>
          <a:bodyPr>
            <a:normAutofit/>
          </a:bodyPr>
          <a:lstStyle/>
          <a:p>
            <a:r>
              <a:rPr lang="en-US" dirty="0"/>
              <a:t>Antimicrobial</a:t>
            </a:r>
          </a:p>
          <a:p>
            <a:pPr lvl="1"/>
            <a:r>
              <a:rPr lang="en-US" dirty="0" err="1"/>
              <a:t>Chlorhexidine</a:t>
            </a:r>
            <a:r>
              <a:rPr lang="en-US" dirty="0"/>
              <a:t> </a:t>
            </a:r>
            <a:r>
              <a:rPr lang="en-US" dirty="0" err="1"/>
              <a:t>gluconate</a:t>
            </a:r>
            <a:r>
              <a:rPr lang="en-US" dirty="0"/>
              <a:t> (0.12%)</a:t>
            </a:r>
          </a:p>
          <a:p>
            <a:pPr lvl="2"/>
            <a:r>
              <a:rPr lang="en-US" dirty="0"/>
              <a:t>Recommended with little side effects (tooth staining)</a:t>
            </a:r>
          </a:p>
          <a:p>
            <a:pPr lvl="1"/>
            <a:r>
              <a:rPr lang="en-US" dirty="0"/>
              <a:t>Swab the endotracheal tube as well to prevent bacterial biofilm formation</a:t>
            </a:r>
          </a:p>
          <a:p>
            <a:pPr lvl="1"/>
            <a:r>
              <a:rPr lang="en-US" dirty="0"/>
              <a:t>Swab twice a day with no rinsing afterward for a minimum of 30 minutes</a:t>
            </a:r>
          </a:p>
          <a:p>
            <a:pPr lvl="1"/>
            <a:endParaRPr lang="en-US" dirty="0"/>
          </a:p>
        </p:txBody>
      </p:sp>
    </p:spTree>
    <p:extLst>
      <p:ext uri="{BB962C8B-B14F-4D97-AF65-F5344CB8AC3E}">
        <p14:creationId xmlns:p14="http://schemas.microsoft.com/office/powerpoint/2010/main" val="2580079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Moisturizing the Mouth</a:t>
            </a:r>
          </a:p>
        </p:txBody>
      </p:sp>
      <p:sp>
        <p:nvSpPr>
          <p:cNvPr id="3" name="Content Placeholder 2"/>
          <p:cNvSpPr>
            <a:spLocks noGrp="1"/>
          </p:cNvSpPr>
          <p:nvPr>
            <p:ph idx="1"/>
          </p:nvPr>
        </p:nvSpPr>
        <p:spPr/>
        <p:txBody>
          <a:bodyPr/>
          <a:lstStyle/>
          <a:p>
            <a:r>
              <a:rPr lang="en-US" sz="3200" dirty="0"/>
              <a:t>Every two hours, moisturize the lips, mucosa, tongue and corners of the mouth with a water-based moisturizer</a:t>
            </a:r>
          </a:p>
          <a:p>
            <a:r>
              <a:rPr lang="en-US" sz="3200" dirty="0"/>
              <a:t>Petroleum based products should be avoided as they can dry tissues and are harmful if aspirated</a:t>
            </a:r>
          </a:p>
          <a:p>
            <a:endParaRPr lang="en-US" dirty="0"/>
          </a:p>
          <a:p>
            <a:endParaRPr lang="en-US" dirty="0"/>
          </a:p>
        </p:txBody>
      </p:sp>
    </p:spTree>
    <p:extLst>
      <p:ext uri="{BB962C8B-B14F-4D97-AF65-F5344CB8AC3E}">
        <p14:creationId xmlns:p14="http://schemas.microsoft.com/office/powerpoint/2010/main" val="755447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p:txBody>
          <a:bodyPr/>
          <a:lstStyle/>
          <a:p>
            <a:r>
              <a:rPr lang="en-US" dirty="0"/>
              <a:t>Detrimental Practices.</a:t>
            </a:r>
          </a:p>
        </p:txBody>
      </p:sp>
      <p:sp>
        <p:nvSpPr>
          <p:cNvPr id="26627" name="Rectangle 3"/>
          <p:cNvSpPr>
            <a:spLocks noGrp="1" noRot="1" noChangeArrowheads="1"/>
          </p:cNvSpPr>
          <p:nvPr>
            <p:ph sz="half" idx="1"/>
          </p:nvPr>
        </p:nvSpPr>
        <p:spPr/>
        <p:txBody>
          <a:bodyPr>
            <a:normAutofit/>
          </a:bodyPr>
          <a:lstStyle/>
          <a:p>
            <a:pPr>
              <a:lnSpc>
                <a:spcPct val="90000"/>
              </a:lnSpc>
            </a:pPr>
            <a:r>
              <a:rPr lang="en-US" sz="2800" dirty="0"/>
              <a:t>Foam Swabs do not remove plaque bacteria as well as a toothbrush and should not be substituted</a:t>
            </a:r>
          </a:p>
          <a:p>
            <a:pPr>
              <a:lnSpc>
                <a:spcPct val="90000"/>
              </a:lnSpc>
            </a:pPr>
            <a:r>
              <a:rPr lang="en-US" sz="2800" dirty="0"/>
              <a:t>Hydrogen peroxide is acidic and can burn soft tissues if not diluted enough and may also cause black hairy tongue</a:t>
            </a:r>
          </a:p>
          <a:p>
            <a:pPr>
              <a:lnSpc>
                <a:spcPct val="90000"/>
              </a:lnSpc>
            </a:pPr>
            <a:endParaRPr lang="en-US" sz="2800" dirty="0"/>
          </a:p>
          <a:p>
            <a:pPr>
              <a:lnSpc>
                <a:spcPct val="90000"/>
              </a:lnSpc>
            </a:pPr>
            <a:endParaRPr lang="en-US" sz="2800" dirty="0"/>
          </a:p>
        </p:txBody>
      </p:sp>
      <p:sp>
        <p:nvSpPr>
          <p:cNvPr id="2" name="Content Placeholder 1"/>
          <p:cNvSpPr>
            <a:spLocks noGrp="1"/>
          </p:cNvSpPr>
          <p:nvPr>
            <p:ph sz="half" idx="2"/>
          </p:nvPr>
        </p:nvSpPr>
        <p:spPr/>
        <p:txBody>
          <a:bodyPr>
            <a:normAutofit/>
          </a:bodyPr>
          <a:lstStyle/>
          <a:p>
            <a:pPr>
              <a:lnSpc>
                <a:spcPct val="90000"/>
              </a:lnSpc>
            </a:pPr>
            <a:r>
              <a:rPr lang="en-US" sz="2400" dirty="0"/>
              <a:t>Lemon glycerin swabs are very acidic and can cause soft tissue burns and decalcify the teeth</a:t>
            </a:r>
          </a:p>
          <a:p>
            <a:pPr>
              <a:lnSpc>
                <a:spcPct val="90000"/>
              </a:lnSpc>
            </a:pPr>
            <a:r>
              <a:rPr lang="en-US" sz="2400" dirty="0"/>
              <a:t>Petroleum jelly dries out oral tissues and can also degrade latex gloves</a:t>
            </a:r>
          </a:p>
          <a:p>
            <a:pPr>
              <a:lnSpc>
                <a:spcPct val="90000"/>
              </a:lnSpc>
            </a:pPr>
            <a:endParaRPr lang="en-US" sz="2400" dirty="0">
              <a:solidFill>
                <a:schemeClr val="tx2"/>
              </a:solidFill>
            </a:endParaRPr>
          </a:p>
          <a:p>
            <a:endParaRPr lang="en-US" dirty="0"/>
          </a:p>
        </p:txBody>
      </p:sp>
      <p:pic>
        <p:nvPicPr>
          <p:cNvPr id="4" name="Picture 4" descr="100_0691"/>
          <p:cNvPicPr>
            <a:picLocks noChangeAspect="1" noChangeArrowheads="1"/>
          </p:cNvPicPr>
          <p:nvPr>
            <p:custDataLst>
              <p:tags r:id="rId1"/>
            </p:custDataLst>
          </p:nvPr>
        </p:nvPicPr>
        <p:blipFill rotWithShape="1">
          <a:blip r:embed="rId4" cstate="email">
            <a:extLst>
              <a:ext uri="{28A0092B-C50C-407E-A947-70E740481C1C}">
                <a14:useLocalDpi xmlns:a14="http://schemas.microsoft.com/office/drawing/2010/main"/>
              </a:ext>
            </a:extLst>
          </a:blip>
          <a:stretch/>
        </p:blipFill>
        <p:spPr bwMode="auto">
          <a:xfrm rot="16360332">
            <a:off x="6478116" y="4325260"/>
            <a:ext cx="927310" cy="28706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6298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Considerations</a:t>
            </a:r>
          </a:p>
        </p:txBody>
      </p:sp>
      <p:sp>
        <p:nvSpPr>
          <p:cNvPr id="3" name="Content Placeholder 2"/>
          <p:cNvSpPr>
            <a:spLocks noGrp="1"/>
          </p:cNvSpPr>
          <p:nvPr>
            <p:ph idx="1"/>
          </p:nvPr>
        </p:nvSpPr>
        <p:spPr/>
        <p:txBody>
          <a:bodyPr/>
          <a:lstStyle/>
          <a:p>
            <a:pPr marL="0" indent="0">
              <a:buNone/>
            </a:pPr>
            <a:endParaRPr lang="en-US" dirty="0">
              <a:solidFill>
                <a:srgbClr val="FF0000"/>
              </a:solidFill>
            </a:endParaRPr>
          </a:p>
          <a:p>
            <a:r>
              <a:rPr lang="en-US" dirty="0"/>
              <a:t>Neuroscience patients</a:t>
            </a:r>
          </a:p>
          <a:p>
            <a:pPr lvl="1"/>
            <a:r>
              <a:rPr lang="en-US" dirty="0"/>
              <a:t>Intracranial pressure</a:t>
            </a:r>
          </a:p>
          <a:p>
            <a:r>
              <a:rPr lang="en-US" dirty="0"/>
              <a:t>Edentulous patients</a:t>
            </a:r>
          </a:p>
          <a:p>
            <a:pPr lvl="1"/>
            <a:r>
              <a:rPr lang="en-US" dirty="0"/>
              <a:t>Brush the gums gently</a:t>
            </a:r>
          </a:p>
          <a:p>
            <a:r>
              <a:rPr lang="en-US" dirty="0"/>
              <a:t>Facial trauma patients</a:t>
            </a:r>
          </a:p>
          <a:p>
            <a:pPr lvl="1"/>
            <a:r>
              <a:rPr lang="en-US" dirty="0"/>
              <a:t>Modify tooth brushing </a:t>
            </a:r>
          </a:p>
          <a:p>
            <a:pPr marL="393192" lvl="1" indent="0">
              <a:buNone/>
            </a:pPr>
            <a:endParaRPr lang="en-US" dirty="0"/>
          </a:p>
        </p:txBody>
      </p:sp>
    </p:spTree>
    <p:extLst>
      <p:ext uri="{BB962C8B-B14F-4D97-AF65-F5344CB8AC3E}">
        <p14:creationId xmlns:p14="http://schemas.microsoft.com/office/powerpoint/2010/main" val="2876178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Role of Healthcare Providers</a:t>
            </a:r>
          </a:p>
        </p:txBody>
      </p:sp>
      <p:sp>
        <p:nvSpPr>
          <p:cNvPr id="3" name="Content Placeholder 2"/>
          <p:cNvSpPr>
            <a:spLocks noGrp="1"/>
          </p:cNvSpPr>
          <p:nvPr>
            <p:ph idx="1"/>
          </p:nvPr>
        </p:nvSpPr>
        <p:spPr/>
        <p:txBody>
          <a:bodyPr>
            <a:normAutofit/>
          </a:bodyPr>
          <a:lstStyle/>
          <a:p>
            <a:r>
              <a:rPr lang="en-US" dirty="0"/>
              <a:t>Nurses</a:t>
            </a:r>
          </a:p>
          <a:p>
            <a:pPr lvl="1"/>
            <a:r>
              <a:rPr lang="en-US" dirty="0"/>
              <a:t>Patient  and other healthcare provider education</a:t>
            </a:r>
          </a:p>
          <a:p>
            <a:pPr lvl="1"/>
            <a:r>
              <a:rPr lang="en-US" dirty="0"/>
              <a:t>Daily assessment of oral cavity </a:t>
            </a:r>
          </a:p>
          <a:p>
            <a:pPr lvl="1"/>
            <a:r>
              <a:rPr lang="en-US" dirty="0"/>
              <a:t>Delivery and documentation of oral care</a:t>
            </a:r>
          </a:p>
          <a:p>
            <a:pPr lvl="1"/>
            <a:r>
              <a:rPr lang="en-US" dirty="0"/>
              <a:t>Consultation as needed</a:t>
            </a:r>
          </a:p>
          <a:p>
            <a:r>
              <a:rPr lang="en-US" dirty="0"/>
              <a:t>Respiratory Therapists</a:t>
            </a:r>
          </a:p>
          <a:p>
            <a:pPr lvl="1"/>
            <a:r>
              <a:rPr lang="en-US" dirty="0"/>
              <a:t>Further assessment around endotracheal tube holders</a:t>
            </a:r>
          </a:p>
          <a:p>
            <a:pPr lvl="1"/>
            <a:r>
              <a:rPr lang="en-US" dirty="0"/>
              <a:t>Maintenance of closed ventilation circuit</a:t>
            </a:r>
          </a:p>
        </p:txBody>
      </p:sp>
    </p:spTree>
    <p:extLst>
      <p:ext uri="{BB962C8B-B14F-4D97-AF65-F5344CB8AC3E}">
        <p14:creationId xmlns:p14="http://schemas.microsoft.com/office/powerpoint/2010/main" val="17614970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Role of Healthcare Providers</a:t>
            </a:r>
          </a:p>
        </p:txBody>
      </p:sp>
      <p:sp>
        <p:nvSpPr>
          <p:cNvPr id="3" name="Content Placeholder 2"/>
          <p:cNvSpPr>
            <a:spLocks noGrp="1"/>
          </p:cNvSpPr>
          <p:nvPr>
            <p:ph idx="1"/>
          </p:nvPr>
        </p:nvSpPr>
        <p:spPr/>
        <p:txBody>
          <a:bodyPr>
            <a:normAutofit/>
          </a:bodyPr>
          <a:lstStyle/>
          <a:p>
            <a:r>
              <a:rPr lang="en-US" dirty="0"/>
              <a:t>Physicians/Nurse Practitioners/Physician Assistants</a:t>
            </a:r>
          </a:p>
          <a:p>
            <a:pPr lvl="1"/>
            <a:r>
              <a:rPr lang="en-US" dirty="0"/>
              <a:t>Oral assessments</a:t>
            </a:r>
          </a:p>
          <a:p>
            <a:pPr lvl="1"/>
            <a:r>
              <a:rPr lang="en-US" dirty="0"/>
              <a:t>Routine/standard order of antimicrobial rinse</a:t>
            </a:r>
          </a:p>
          <a:p>
            <a:pPr lvl="1"/>
            <a:r>
              <a:rPr lang="en-US" dirty="0"/>
              <a:t>Collaboration with dental professionals </a:t>
            </a:r>
          </a:p>
          <a:p>
            <a:pPr lvl="1"/>
            <a:r>
              <a:rPr lang="en-US" dirty="0"/>
              <a:t>Patient education</a:t>
            </a:r>
          </a:p>
          <a:p>
            <a:r>
              <a:rPr lang="en-US" dirty="0"/>
              <a:t>Dental Hygienists/Dentists</a:t>
            </a:r>
          </a:p>
          <a:p>
            <a:pPr lvl="1"/>
            <a:r>
              <a:rPr lang="en-US" dirty="0"/>
              <a:t>Referral follow-up</a:t>
            </a:r>
          </a:p>
          <a:p>
            <a:pPr lvl="1"/>
            <a:r>
              <a:rPr lang="en-US" dirty="0"/>
              <a:t>Collaboration with critical care clinicians</a:t>
            </a:r>
          </a:p>
          <a:p>
            <a:endParaRPr lang="en-US" dirty="0"/>
          </a:p>
        </p:txBody>
      </p:sp>
    </p:spTree>
    <p:extLst>
      <p:ext uri="{BB962C8B-B14F-4D97-AF65-F5344CB8AC3E}">
        <p14:creationId xmlns:p14="http://schemas.microsoft.com/office/powerpoint/2010/main" val="40604379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p:txBody>
          <a:bodyPr>
            <a:normAutofit/>
          </a:bodyPr>
          <a:lstStyle/>
          <a:p>
            <a:r>
              <a:rPr lang="en-US" sz="1800" dirty="0"/>
              <a:t>Berra L, Sampson J, Wiener-</a:t>
            </a:r>
            <a:r>
              <a:rPr lang="en-US" sz="1800" dirty="0" err="1"/>
              <a:t>Kronish</a:t>
            </a:r>
            <a:r>
              <a:rPr lang="en-US" sz="1800" dirty="0"/>
              <a:t> J. Pseudomonas </a:t>
            </a:r>
            <a:r>
              <a:rPr lang="en-US" sz="1800" dirty="0" err="1"/>
              <a:t>aeruginosa</a:t>
            </a:r>
            <a:r>
              <a:rPr lang="en-US" sz="1800" dirty="0"/>
              <a:t>: Acute lung injury or ventilator-associated pneumonia? </a:t>
            </a:r>
            <a:r>
              <a:rPr lang="en-US" sz="1800" i="1" dirty="0"/>
              <a:t>Minerva </a:t>
            </a:r>
            <a:r>
              <a:rPr lang="en-US" sz="1800" i="1" dirty="0" err="1"/>
              <a:t>Anestesiol</a:t>
            </a:r>
            <a:r>
              <a:rPr lang="en-US" sz="1800" dirty="0"/>
              <a:t>. 2010;76(10):824-832. </a:t>
            </a:r>
          </a:p>
          <a:p>
            <a:r>
              <a:rPr lang="en-US" sz="1800" dirty="0" err="1"/>
              <a:t>Nseir</a:t>
            </a:r>
            <a:r>
              <a:rPr lang="en-US" sz="1800" dirty="0"/>
              <a:t> S, Di </a:t>
            </a:r>
            <a:r>
              <a:rPr lang="en-US" sz="1800" dirty="0" err="1"/>
              <a:t>Pompeo</a:t>
            </a:r>
            <a:r>
              <a:rPr lang="en-US" sz="1800" dirty="0"/>
              <a:t> C, </a:t>
            </a:r>
            <a:r>
              <a:rPr lang="en-US" sz="1800" dirty="0" err="1"/>
              <a:t>Pronnier</a:t>
            </a:r>
            <a:r>
              <a:rPr lang="en-US" sz="1800" dirty="0"/>
              <a:t> P, et al. Nosocomial </a:t>
            </a:r>
            <a:r>
              <a:rPr lang="en-US" sz="1800" dirty="0" err="1"/>
              <a:t>tracheobronchitis</a:t>
            </a:r>
            <a:r>
              <a:rPr lang="en-US" sz="1800" dirty="0"/>
              <a:t> in mechanically ventilated patients: Incidence, </a:t>
            </a:r>
            <a:r>
              <a:rPr lang="en-US" sz="1800" dirty="0" err="1"/>
              <a:t>aetiology</a:t>
            </a:r>
            <a:r>
              <a:rPr lang="en-US" sz="1800" dirty="0"/>
              <a:t> and outcome. </a:t>
            </a:r>
            <a:r>
              <a:rPr lang="en-US" sz="1800" i="1" dirty="0" err="1"/>
              <a:t>Eur</a:t>
            </a:r>
            <a:r>
              <a:rPr lang="en-US" sz="1800" i="1" dirty="0"/>
              <a:t> </a:t>
            </a:r>
            <a:r>
              <a:rPr lang="en-US" sz="1800" i="1" dirty="0" err="1"/>
              <a:t>Respir</a:t>
            </a:r>
            <a:r>
              <a:rPr lang="en-US" sz="1800" i="1" dirty="0"/>
              <a:t> J</a:t>
            </a:r>
            <a:r>
              <a:rPr lang="en-US" sz="1800" dirty="0"/>
              <a:t>. 2002;20(6):1483-1489. </a:t>
            </a:r>
          </a:p>
          <a:p>
            <a:r>
              <a:rPr lang="en-US" sz="1800" dirty="0"/>
              <a:t>Craven DE, </a:t>
            </a:r>
            <a:r>
              <a:rPr lang="en-US" sz="1800" dirty="0" err="1"/>
              <a:t>Driks</a:t>
            </a:r>
            <a:r>
              <a:rPr lang="en-US" sz="1800" dirty="0"/>
              <a:t> MR. Nosocomial pneumonia in the intubated patient. </a:t>
            </a:r>
            <a:r>
              <a:rPr lang="en-US" sz="1800" i="1" dirty="0" err="1"/>
              <a:t>Semin</a:t>
            </a:r>
            <a:r>
              <a:rPr lang="en-US" sz="1800" i="1" dirty="0"/>
              <a:t> </a:t>
            </a:r>
            <a:r>
              <a:rPr lang="en-US" sz="1800" i="1" dirty="0" err="1"/>
              <a:t>Respir</a:t>
            </a:r>
            <a:r>
              <a:rPr lang="en-US" sz="1800" i="1" dirty="0"/>
              <a:t> Infect</a:t>
            </a:r>
            <a:r>
              <a:rPr lang="en-US" sz="1800" dirty="0"/>
              <a:t>. 1987;2(1):20-33. </a:t>
            </a:r>
          </a:p>
          <a:p>
            <a:r>
              <a:rPr lang="en-US" sz="1800" dirty="0"/>
              <a:t>Torres A, El-</a:t>
            </a:r>
            <a:r>
              <a:rPr lang="en-US" sz="1800" dirty="0" err="1"/>
              <a:t>Ebiary</a:t>
            </a:r>
            <a:r>
              <a:rPr lang="en-US" sz="1800" dirty="0"/>
              <a:t> M, Gonzalez J, et al. Gastric and pharyngeal flora in nosocomial pneumonia acquired during mechanical ventilation. </a:t>
            </a:r>
            <a:r>
              <a:rPr lang="en-US" sz="1800" i="1" dirty="0"/>
              <a:t>Am Rev </a:t>
            </a:r>
            <a:r>
              <a:rPr lang="en-US" sz="1800" i="1" dirty="0" err="1"/>
              <a:t>Respir</a:t>
            </a:r>
            <a:r>
              <a:rPr lang="en-US" sz="1800" i="1" dirty="0"/>
              <a:t> Dis</a:t>
            </a:r>
            <a:r>
              <a:rPr lang="en-US" sz="1800" dirty="0"/>
              <a:t>. 1993;148(2):352-357.  </a:t>
            </a:r>
          </a:p>
          <a:p>
            <a:r>
              <a:rPr lang="en-US" sz="1800" dirty="0"/>
              <a:t>Greene R, Thompson S, </a:t>
            </a:r>
            <a:r>
              <a:rPr lang="en-US" sz="1800" dirty="0" err="1"/>
              <a:t>Jantsch</a:t>
            </a:r>
            <a:r>
              <a:rPr lang="en-US" sz="1800" dirty="0"/>
              <a:t> HS, et al. Detection of pooled secretions above endotracheal-tube cuffs: Value of plain radiographs in sheep cadavers and patients. </a:t>
            </a:r>
            <a:r>
              <a:rPr lang="en-US" sz="1800" i="1" dirty="0"/>
              <a:t>Am J </a:t>
            </a:r>
            <a:r>
              <a:rPr lang="en-US" sz="1800" i="1" dirty="0" err="1"/>
              <a:t>Roentgenol</a:t>
            </a:r>
            <a:r>
              <a:rPr lang="en-US" sz="1800" dirty="0"/>
              <a:t>. 1994;163(6):1333-1337.  </a:t>
            </a:r>
          </a:p>
          <a:p>
            <a:endParaRPr lang="en-US" sz="1800" dirty="0"/>
          </a:p>
        </p:txBody>
      </p:sp>
    </p:spTree>
    <p:extLst>
      <p:ext uri="{BB962C8B-B14F-4D97-AF65-F5344CB8AC3E}">
        <p14:creationId xmlns:p14="http://schemas.microsoft.com/office/powerpoint/2010/main" val="1725007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p:txBody>
          <a:bodyPr>
            <a:normAutofit lnSpcReduction="10000"/>
          </a:bodyPr>
          <a:lstStyle/>
          <a:p>
            <a:r>
              <a:rPr lang="en-US" sz="1800" dirty="0"/>
              <a:t>Jones DJ, Munro CL, </a:t>
            </a:r>
            <a:r>
              <a:rPr lang="en-US" sz="1800" dirty="0" err="1"/>
              <a:t>Grap</a:t>
            </a:r>
            <a:r>
              <a:rPr lang="en-US" sz="1800" dirty="0"/>
              <a:t> MJ. Natural history of dental plaque accumulation in mechanically ventilated adults: A descriptive correlational study. </a:t>
            </a:r>
            <a:r>
              <a:rPr lang="en-US" sz="1800" i="1" dirty="0"/>
              <a:t>Intensive </a:t>
            </a:r>
            <a:r>
              <a:rPr lang="en-US" sz="1800" i="1" dirty="0" err="1"/>
              <a:t>Crit</a:t>
            </a:r>
            <a:r>
              <a:rPr lang="en-US" sz="1800" i="1" dirty="0"/>
              <a:t> Care </a:t>
            </a:r>
            <a:r>
              <a:rPr lang="en-US" sz="1800" i="1" dirty="0" err="1"/>
              <a:t>Nurs</a:t>
            </a:r>
            <a:r>
              <a:rPr lang="en-US" sz="1800" dirty="0"/>
              <a:t>. 2011;27(6):299-304. </a:t>
            </a:r>
            <a:r>
              <a:rPr lang="en-US" sz="1800" dirty="0" err="1"/>
              <a:t>doi</a:t>
            </a:r>
            <a:r>
              <a:rPr lang="en-US" sz="1800" dirty="0"/>
              <a:t>: 10.1016/j.iccn.2011.08.005. </a:t>
            </a:r>
          </a:p>
          <a:p>
            <a:r>
              <a:rPr lang="en-US" sz="1800" dirty="0"/>
              <a:t>Munro CL, </a:t>
            </a:r>
            <a:r>
              <a:rPr lang="en-US" sz="1800" dirty="0" err="1"/>
              <a:t>Grap</a:t>
            </a:r>
            <a:r>
              <a:rPr lang="en-US" sz="1800" dirty="0"/>
              <a:t> MJ, Jones DJ, </a:t>
            </a:r>
            <a:r>
              <a:rPr lang="en-US" sz="1800" dirty="0" err="1"/>
              <a:t>McClish</a:t>
            </a:r>
            <a:r>
              <a:rPr lang="en-US" sz="1800" dirty="0"/>
              <a:t> DK, </a:t>
            </a:r>
            <a:r>
              <a:rPr lang="en-US" sz="1800" dirty="0" err="1"/>
              <a:t>Sessler</a:t>
            </a:r>
            <a:r>
              <a:rPr lang="en-US" sz="1800" dirty="0"/>
              <a:t> CN. </a:t>
            </a:r>
            <a:r>
              <a:rPr lang="en-US" sz="1800" dirty="0" err="1"/>
              <a:t>Chlorhexidine</a:t>
            </a:r>
            <a:r>
              <a:rPr lang="en-US" sz="1800" dirty="0"/>
              <a:t>, </a:t>
            </a:r>
            <a:r>
              <a:rPr lang="en-US" sz="1800" dirty="0" err="1"/>
              <a:t>toothbrushing</a:t>
            </a:r>
            <a:r>
              <a:rPr lang="en-US" sz="1800" dirty="0"/>
              <a:t>, and preventing ventilator-associated pneumonia in critically ill adults. </a:t>
            </a:r>
            <a:r>
              <a:rPr lang="en-US" sz="1800" i="1" dirty="0"/>
              <a:t>American Journal of Critical Care</a:t>
            </a:r>
            <a:r>
              <a:rPr lang="en-US" sz="1800" dirty="0"/>
              <a:t>. 2009;18(5):428-437. Accessed 25 February 2011. </a:t>
            </a:r>
          </a:p>
          <a:p>
            <a:r>
              <a:rPr lang="en-US" sz="1800" dirty="0" err="1"/>
              <a:t>Fourrier</a:t>
            </a:r>
            <a:r>
              <a:rPr lang="en-US" sz="1800" dirty="0"/>
              <a:t> F, </a:t>
            </a:r>
            <a:r>
              <a:rPr lang="en-US" sz="1800" dirty="0" err="1"/>
              <a:t>Duvivier</a:t>
            </a:r>
            <a:r>
              <a:rPr lang="en-US" sz="1800" dirty="0"/>
              <a:t> B, </a:t>
            </a:r>
            <a:r>
              <a:rPr lang="en-US" sz="1800" dirty="0" err="1"/>
              <a:t>Boutigny</a:t>
            </a:r>
            <a:r>
              <a:rPr lang="en-US" sz="1800" dirty="0"/>
              <a:t> H, </a:t>
            </a:r>
            <a:r>
              <a:rPr lang="en-US" sz="1800" dirty="0" err="1"/>
              <a:t>Roussel-Delvallez</a:t>
            </a:r>
            <a:r>
              <a:rPr lang="en-US" sz="1800" dirty="0"/>
              <a:t> M, Chopin C. Colonization of dental plaque: A source of nosocomial infections in intensive care unit patients. </a:t>
            </a:r>
            <a:r>
              <a:rPr lang="en-US" sz="1800" i="1" dirty="0" err="1"/>
              <a:t>Crit</a:t>
            </a:r>
            <a:r>
              <a:rPr lang="en-US" sz="1800" i="1" dirty="0"/>
              <a:t> Care Med</a:t>
            </a:r>
            <a:r>
              <a:rPr lang="en-US" sz="1800" dirty="0"/>
              <a:t>. 1998;26(2):301-308. </a:t>
            </a:r>
          </a:p>
          <a:p>
            <a:r>
              <a:rPr lang="en-US" sz="1800" dirty="0" err="1"/>
              <a:t>Barkvoll</a:t>
            </a:r>
            <a:r>
              <a:rPr lang="en-US" sz="1800" dirty="0"/>
              <a:t> P, </a:t>
            </a:r>
            <a:r>
              <a:rPr lang="en-US" sz="1800" dirty="0" err="1"/>
              <a:t>Rölla</a:t>
            </a:r>
            <a:r>
              <a:rPr lang="en-US" sz="1800" dirty="0"/>
              <a:t> G,</a:t>
            </a:r>
            <a:r>
              <a:rPr lang="en-US" sz="1800" b="1" dirty="0"/>
              <a:t> </a:t>
            </a:r>
            <a:r>
              <a:rPr lang="en-US" sz="1800" dirty="0" err="1"/>
              <a:t>Bellagamba</a:t>
            </a:r>
            <a:r>
              <a:rPr lang="en-US" sz="1800" dirty="0"/>
              <a:t> S. Interaction between </a:t>
            </a:r>
            <a:r>
              <a:rPr lang="en-US" sz="1800" dirty="0" err="1"/>
              <a:t>chlorhexidine</a:t>
            </a:r>
            <a:r>
              <a:rPr lang="en-US" sz="1800" dirty="0"/>
              <a:t> </a:t>
            </a:r>
            <a:r>
              <a:rPr lang="en-US" sz="1800" dirty="0" err="1"/>
              <a:t>digluconate</a:t>
            </a:r>
            <a:r>
              <a:rPr lang="en-US" sz="1800" dirty="0"/>
              <a:t> and sodium </a:t>
            </a:r>
            <a:r>
              <a:rPr lang="en-US" sz="1800" dirty="0" err="1"/>
              <a:t>monofluorophosphate</a:t>
            </a:r>
            <a:r>
              <a:rPr lang="en-US" sz="1800" dirty="0"/>
              <a:t> in vitro. </a:t>
            </a:r>
            <a:r>
              <a:rPr lang="en-US" sz="1800" dirty="0" err="1"/>
              <a:t>Scand</a:t>
            </a:r>
            <a:r>
              <a:rPr lang="en-US" sz="1800" dirty="0"/>
              <a:t> J Dent Res. 1988 Feb;96(1):30-3.</a:t>
            </a:r>
          </a:p>
          <a:p>
            <a:r>
              <a:rPr lang="en-US" sz="1800" dirty="0" err="1"/>
              <a:t>Abidia</a:t>
            </a:r>
            <a:r>
              <a:rPr lang="en-US" sz="1800" dirty="0"/>
              <a:t> RF. Oral Care in the Intensive Care Unit: A Review</a:t>
            </a:r>
            <a:r>
              <a:rPr lang="en-US" sz="1800" i="1" dirty="0"/>
              <a:t>. J </a:t>
            </a:r>
            <a:r>
              <a:rPr lang="en-US" sz="1800" i="1" dirty="0" err="1"/>
              <a:t>Contemp</a:t>
            </a:r>
            <a:r>
              <a:rPr lang="en-US" sz="1800" i="1" dirty="0"/>
              <a:t> Dent </a:t>
            </a:r>
            <a:r>
              <a:rPr lang="en-US" sz="1800" i="1" dirty="0" err="1"/>
              <a:t>Pract</a:t>
            </a:r>
            <a:r>
              <a:rPr lang="en-US" sz="1800" i="1" dirty="0"/>
              <a:t> </a:t>
            </a:r>
            <a:r>
              <a:rPr lang="en-US" sz="1800" dirty="0"/>
              <a:t>2007 January;(8)1:076-082. http://vilarmoreiranunes.files.wordpress.com/2009/11/abidia.pdf</a:t>
            </a:r>
          </a:p>
          <a:p>
            <a:endParaRPr lang="en-US" sz="1800" dirty="0"/>
          </a:p>
        </p:txBody>
      </p:sp>
    </p:spTree>
    <p:extLst>
      <p:ext uri="{BB962C8B-B14F-4D97-AF65-F5344CB8AC3E}">
        <p14:creationId xmlns:p14="http://schemas.microsoft.com/office/powerpoint/2010/main" val="3309424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 </a:t>
            </a:r>
          </a:p>
        </p:txBody>
      </p:sp>
      <p:sp>
        <p:nvSpPr>
          <p:cNvPr id="3" name="Content Placeholder 2"/>
          <p:cNvSpPr>
            <a:spLocks noGrp="1"/>
          </p:cNvSpPr>
          <p:nvPr>
            <p:ph idx="1"/>
          </p:nvPr>
        </p:nvSpPr>
        <p:spPr/>
        <p:txBody>
          <a:bodyPr>
            <a:normAutofit lnSpcReduction="10000"/>
          </a:bodyPr>
          <a:lstStyle/>
          <a:p>
            <a:r>
              <a:rPr lang="en-US" sz="1900" dirty="0"/>
              <a:t>MDCT Evaluation of Foreign Bodies and Liquid Aspiration Pneumonia in Adults. http://www.ajronline.org/content/190/4/907.full.pdf+html</a:t>
            </a:r>
          </a:p>
          <a:p>
            <a:r>
              <a:rPr lang="en-US" sz="1900" dirty="0"/>
              <a:t> </a:t>
            </a:r>
            <a:r>
              <a:rPr lang="en-US" sz="1900" dirty="0" err="1"/>
              <a:t>Garrouste-Orgeas</a:t>
            </a:r>
            <a:r>
              <a:rPr lang="en-US" sz="1900" dirty="0"/>
              <a:t> M, </a:t>
            </a:r>
            <a:r>
              <a:rPr lang="en-US" sz="1900" dirty="0" err="1"/>
              <a:t>Chevret</a:t>
            </a:r>
            <a:r>
              <a:rPr lang="en-US" sz="1900" dirty="0"/>
              <a:t> S, </a:t>
            </a:r>
            <a:r>
              <a:rPr lang="en-US" sz="1900" dirty="0" err="1"/>
              <a:t>Arlet</a:t>
            </a:r>
            <a:r>
              <a:rPr lang="en-US" sz="1900" dirty="0"/>
              <a:t> G, et al. </a:t>
            </a:r>
            <a:r>
              <a:rPr lang="en-US" sz="1900" dirty="0" err="1"/>
              <a:t>Oropharyngeal</a:t>
            </a:r>
            <a:r>
              <a:rPr lang="en-US" sz="1900" dirty="0"/>
              <a:t> or gastric colonization and nosocomial pneumonia in adult intensive care unit patients. A prospective study based on genomic DNA analysis. </a:t>
            </a:r>
            <a:r>
              <a:rPr lang="en-US" sz="1900" i="1" dirty="0"/>
              <a:t>Am J </a:t>
            </a:r>
            <a:r>
              <a:rPr lang="en-US" sz="1900" i="1" dirty="0" err="1"/>
              <a:t>Respir</a:t>
            </a:r>
            <a:r>
              <a:rPr lang="en-US" sz="1900" i="1" dirty="0"/>
              <a:t> </a:t>
            </a:r>
            <a:r>
              <a:rPr lang="en-US" sz="1900" i="1" dirty="0" err="1"/>
              <a:t>Crit</a:t>
            </a:r>
            <a:r>
              <a:rPr lang="en-US" sz="1900" i="1" dirty="0"/>
              <a:t> Care Med</a:t>
            </a:r>
            <a:r>
              <a:rPr lang="en-US" sz="1900" dirty="0"/>
              <a:t>. 1997;156(5):1647-1655.</a:t>
            </a:r>
          </a:p>
          <a:p>
            <a:r>
              <a:rPr lang="en-US" sz="2000" dirty="0" err="1"/>
              <a:t>Chastre</a:t>
            </a:r>
            <a:r>
              <a:rPr lang="en-US" sz="2000" dirty="0"/>
              <a:t> J. Ventilator-associated pneumonia: What is new? </a:t>
            </a:r>
            <a:r>
              <a:rPr lang="en-US" sz="2000" i="1" dirty="0" err="1"/>
              <a:t>Surg</a:t>
            </a:r>
            <a:r>
              <a:rPr lang="en-US" sz="2000" i="1" dirty="0"/>
              <a:t> Infect (</a:t>
            </a:r>
            <a:r>
              <a:rPr lang="en-US" sz="2000" i="1" dirty="0" err="1"/>
              <a:t>Larchmt</a:t>
            </a:r>
            <a:r>
              <a:rPr lang="en-US" sz="2000" i="1" dirty="0"/>
              <a:t>)</a:t>
            </a:r>
            <a:r>
              <a:rPr lang="en-US" sz="2000" dirty="0"/>
              <a:t>. 2006;7 </a:t>
            </a:r>
            <a:r>
              <a:rPr lang="en-US" sz="2000" dirty="0" err="1"/>
              <a:t>Suppl</a:t>
            </a:r>
            <a:r>
              <a:rPr lang="en-US" sz="2000" dirty="0"/>
              <a:t> 2:S81-5. </a:t>
            </a:r>
            <a:r>
              <a:rPr lang="en-US" sz="2000" dirty="0" err="1"/>
              <a:t>doi</a:t>
            </a:r>
            <a:r>
              <a:rPr lang="en-US" sz="2000" dirty="0"/>
              <a:t>: 10.1089/sur.2006.7.s2-81. </a:t>
            </a:r>
          </a:p>
          <a:p>
            <a:r>
              <a:rPr lang="en-US" sz="2000" dirty="0" err="1"/>
              <a:t>Albertos</a:t>
            </a:r>
            <a:r>
              <a:rPr lang="en-US" sz="2000" dirty="0"/>
              <a:t> R, </a:t>
            </a:r>
            <a:r>
              <a:rPr lang="en-US" sz="2000" dirty="0" err="1"/>
              <a:t>Caralt</a:t>
            </a:r>
            <a:r>
              <a:rPr lang="en-US" sz="2000" dirty="0"/>
              <a:t> B, </a:t>
            </a:r>
            <a:r>
              <a:rPr lang="en-US" sz="2000" dirty="0" err="1"/>
              <a:t>Rello</a:t>
            </a:r>
            <a:r>
              <a:rPr lang="en-US" sz="2000" dirty="0"/>
              <a:t> J. Ventilator-associated pneumonia management in critical illness. </a:t>
            </a:r>
            <a:r>
              <a:rPr lang="en-US" sz="2000" i="1" dirty="0" err="1"/>
              <a:t>Curr</a:t>
            </a:r>
            <a:r>
              <a:rPr lang="en-US" sz="2000" i="1" dirty="0"/>
              <a:t> </a:t>
            </a:r>
            <a:r>
              <a:rPr lang="en-US" sz="2000" i="1" dirty="0" err="1"/>
              <a:t>Opin</a:t>
            </a:r>
            <a:r>
              <a:rPr lang="en-US" sz="2000" i="1" dirty="0"/>
              <a:t> </a:t>
            </a:r>
            <a:r>
              <a:rPr lang="en-US" sz="2000" i="1" dirty="0" err="1"/>
              <a:t>Gastroenterol</a:t>
            </a:r>
            <a:r>
              <a:rPr lang="en-US" sz="2000" dirty="0"/>
              <a:t>. 2011;27(2):160-166. </a:t>
            </a:r>
            <a:r>
              <a:rPr lang="en-US" sz="2000" dirty="0" err="1"/>
              <a:t>doi</a:t>
            </a:r>
            <a:r>
              <a:rPr lang="en-US" sz="2000" dirty="0"/>
              <a:t>: 10.1097/MOG.0b013e32834373b1.</a:t>
            </a:r>
          </a:p>
          <a:p>
            <a:r>
              <a:rPr lang="en-US" sz="2000" dirty="0"/>
              <a:t>Ashraf M, </a:t>
            </a:r>
            <a:r>
              <a:rPr lang="en-US" sz="2000" dirty="0" err="1"/>
              <a:t>Ostrosky-Zeichner</a:t>
            </a:r>
            <a:r>
              <a:rPr lang="en-US" sz="2000" dirty="0"/>
              <a:t> L. Ventilator-associated pneumonia: A review. </a:t>
            </a:r>
            <a:r>
              <a:rPr lang="en-US" sz="2000" i="1" dirty="0" err="1"/>
              <a:t>Hosp</a:t>
            </a:r>
            <a:r>
              <a:rPr lang="en-US" sz="2000" i="1" dirty="0"/>
              <a:t> </a:t>
            </a:r>
            <a:r>
              <a:rPr lang="en-US" sz="2000" i="1" dirty="0" err="1"/>
              <a:t>Pract</a:t>
            </a:r>
            <a:r>
              <a:rPr lang="en-US" sz="2000" i="1" dirty="0"/>
              <a:t> (</a:t>
            </a:r>
            <a:r>
              <a:rPr lang="en-US" sz="2000" i="1" dirty="0" err="1"/>
              <a:t>Minneap</a:t>
            </a:r>
            <a:r>
              <a:rPr lang="en-US" sz="2000" i="1" dirty="0"/>
              <a:t>)</a:t>
            </a:r>
            <a:r>
              <a:rPr lang="en-US" sz="2000" dirty="0"/>
              <a:t>. 2012;40(1):93-105. </a:t>
            </a:r>
            <a:r>
              <a:rPr lang="en-US" sz="2000" dirty="0" err="1"/>
              <a:t>doi</a:t>
            </a:r>
            <a:r>
              <a:rPr lang="en-US" sz="2000" dirty="0"/>
              <a:t>: 10.3810/hp.2012.02.950</a:t>
            </a:r>
            <a:endParaRPr lang="en-US" sz="1900" dirty="0"/>
          </a:p>
          <a:p>
            <a:endParaRPr lang="en-US" sz="2800" dirty="0"/>
          </a:p>
          <a:p>
            <a:endParaRPr lang="en-US" dirty="0"/>
          </a:p>
        </p:txBody>
      </p:sp>
    </p:spTree>
    <p:extLst>
      <p:ext uri="{BB962C8B-B14F-4D97-AF65-F5344CB8AC3E}">
        <p14:creationId xmlns:p14="http://schemas.microsoft.com/office/powerpoint/2010/main" val="2135126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p:txBody>
          <a:bodyPr/>
          <a:lstStyle/>
          <a:p>
            <a:r>
              <a:rPr lang="en-US" sz="1800" dirty="0"/>
              <a:t>Martin B. AACN practice alert: Oral care for patients at risk for ventilator-associated pneumonia. http://www.aacn.org/WD/Practice/Docs/PracticeAlerts/oral%20care%2004-2010%20final.pdf. Updated 2010. </a:t>
            </a:r>
          </a:p>
          <a:p>
            <a:r>
              <a:rPr lang="en-US" sz="1800" dirty="0"/>
              <a:t>Chan EY, </a:t>
            </a:r>
            <a:r>
              <a:rPr lang="en-US" sz="1800" dirty="0" err="1"/>
              <a:t>Ruest</a:t>
            </a:r>
            <a:r>
              <a:rPr lang="en-US" sz="1800" dirty="0"/>
              <a:t> A, Meade MO, Cook DJ. Oral decontamination for prevention of pneumonia in mechanically ventilated adults: Systematic review and meta-analysis. </a:t>
            </a:r>
            <a:r>
              <a:rPr lang="en-US" sz="1800" i="1" dirty="0"/>
              <a:t>Br Med J</a:t>
            </a:r>
            <a:r>
              <a:rPr lang="en-US" sz="1800" dirty="0"/>
              <a:t>. 2007;334(7599):889-893. Accessed 9 March 2011. </a:t>
            </a:r>
          </a:p>
          <a:p>
            <a:r>
              <a:rPr lang="en-US" sz="1800" dirty="0"/>
              <a:t>Institute for Healthcare Improvement. http://www.ihi.org/IHI/Topics/CriticalCare/IntensiveCare/Changes/IndividualChanges/DailyOralCarewithChlorhexidine.htm. Updated Implement the ventilator bundle: Daily oral care with </a:t>
            </a:r>
            <a:r>
              <a:rPr lang="en-US" sz="1800" dirty="0" err="1"/>
              <a:t>Chlorhexidine</a:t>
            </a:r>
            <a:r>
              <a:rPr lang="en-US" sz="1800" dirty="0"/>
              <a:t>. </a:t>
            </a:r>
          </a:p>
          <a:p>
            <a:endParaRPr lang="en-US" sz="1800" dirty="0"/>
          </a:p>
        </p:txBody>
      </p:sp>
    </p:spTree>
    <p:extLst>
      <p:ext uri="{BB962C8B-B14F-4D97-AF65-F5344CB8AC3E}">
        <p14:creationId xmlns:p14="http://schemas.microsoft.com/office/powerpoint/2010/main" val="3275160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Oral and Systemic Health </a:t>
            </a:r>
            <a:r>
              <a:rPr lang="en-US" dirty="0">
                <a:solidFill>
                  <a:schemeClr val="tx2"/>
                </a:solidFill>
              </a:rPr>
              <a:t>Link</a:t>
            </a:r>
          </a:p>
        </p:txBody>
      </p:sp>
      <p:sp>
        <p:nvSpPr>
          <p:cNvPr id="3" name="Content Placeholder 2"/>
          <p:cNvSpPr>
            <a:spLocks noGrp="1"/>
          </p:cNvSpPr>
          <p:nvPr>
            <p:ph idx="1"/>
          </p:nvPr>
        </p:nvSpPr>
        <p:spPr/>
        <p:txBody>
          <a:bodyPr/>
          <a:lstStyle/>
          <a:p>
            <a:r>
              <a:rPr lang="en-US" sz="4000" dirty="0"/>
              <a:t>Diabetes</a:t>
            </a:r>
          </a:p>
          <a:p>
            <a:r>
              <a:rPr lang="en-US" sz="4000" dirty="0"/>
              <a:t>Cardiovascular disease</a:t>
            </a:r>
          </a:p>
          <a:p>
            <a:r>
              <a:rPr lang="en-US" sz="4000" dirty="0"/>
              <a:t>Respiratory disease </a:t>
            </a:r>
          </a:p>
          <a:p>
            <a:r>
              <a:rPr lang="en-US" sz="4000" dirty="0"/>
              <a:t>Stroke</a:t>
            </a:r>
          </a:p>
          <a:p>
            <a:r>
              <a:rPr lang="en-US" sz="4000" dirty="0"/>
              <a:t>Premature birth</a:t>
            </a:r>
          </a:p>
          <a:p>
            <a:endParaRPr lang="en-US" dirty="0"/>
          </a:p>
        </p:txBody>
      </p:sp>
    </p:spTree>
    <p:extLst>
      <p:ext uri="{BB962C8B-B14F-4D97-AF65-F5344CB8AC3E}">
        <p14:creationId xmlns:p14="http://schemas.microsoft.com/office/powerpoint/2010/main" val="2407955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effectLst/>
              </a:rPr>
              <a:t>Mechanically</a:t>
            </a:r>
            <a:r>
              <a:rPr lang="en-US" dirty="0"/>
              <a:t> </a:t>
            </a:r>
            <a:r>
              <a:rPr lang="en-US" dirty="0">
                <a:effectLst/>
              </a:rPr>
              <a:t>Ventilated</a:t>
            </a:r>
            <a:r>
              <a:rPr lang="en-US" dirty="0"/>
              <a:t> </a:t>
            </a:r>
            <a:r>
              <a:rPr lang="en-US" dirty="0">
                <a:effectLst/>
              </a:rPr>
              <a:t>Patients</a:t>
            </a:r>
          </a:p>
        </p:txBody>
      </p:sp>
      <p:sp>
        <p:nvSpPr>
          <p:cNvPr id="3" name="Content Placeholder 2"/>
          <p:cNvSpPr>
            <a:spLocks noGrp="1"/>
          </p:cNvSpPr>
          <p:nvPr>
            <p:ph idx="1"/>
          </p:nvPr>
        </p:nvSpPr>
        <p:spPr/>
        <p:txBody>
          <a:bodyPr>
            <a:normAutofit/>
          </a:bodyPr>
          <a:lstStyle/>
          <a:p>
            <a:r>
              <a:rPr lang="en-US" dirty="0"/>
              <a:t>Characteristics:</a:t>
            </a:r>
          </a:p>
          <a:p>
            <a:pPr lvl="1"/>
            <a:r>
              <a:rPr lang="en-US" dirty="0"/>
              <a:t>Vulnerable to systemic infections due to disruption in host defenses like mucociliary clearance, cytokine production and salivary volume</a:t>
            </a:r>
          </a:p>
          <a:p>
            <a:pPr lvl="1"/>
            <a:r>
              <a:rPr lang="en-US" dirty="0"/>
              <a:t>Dependent on healthcare providers to provide oral care</a:t>
            </a:r>
          </a:p>
          <a:p>
            <a:pPr lvl="1"/>
            <a:r>
              <a:rPr lang="en-US" dirty="0"/>
              <a:t>Have</a:t>
            </a:r>
            <a:r>
              <a:rPr lang="en-US" dirty="0">
                <a:solidFill>
                  <a:srgbClr val="FF0000"/>
                </a:solidFill>
              </a:rPr>
              <a:t> </a:t>
            </a:r>
            <a:r>
              <a:rPr lang="en-US" dirty="0"/>
              <a:t>the potential for bacterial load to be increased due to lack of consistent oral care regimen </a:t>
            </a:r>
          </a:p>
          <a:p>
            <a:pPr lvl="1"/>
            <a:r>
              <a:rPr lang="en-US" dirty="0"/>
              <a:t>Develop oropharyngeal colonization with pathogenic organisms within the first 24 hours of intubation</a:t>
            </a:r>
          </a:p>
          <a:p>
            <a:endParaRPr lang="en-US" dirty="0"/>
          </a:p>
        </p:txBody>
      </p:sp>
    </p:spTree>
    <p:extLst>
      <p:ext uri="{BB962C8B-B14F-4D97-AF65-F5344CB8AC3E}">
        <p14:creationId xmlns:p14="http://schemas.microsoft.com/office/powerpoint/2010/main" val="2939655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90600"/>
            <a:ext cx="8763000" cy="838200"/>
          </a:xfrm>
        </p:spPr>
        <p:txBody>
          <a:bodyPr>
            <a:normAutofit/>
          </a:bodyPr>
          <a:lstStyle/>
          <a:p>
            <a:pPr algn="ctr"/>
            <a:r>
              <a:rPr lang="en-US" sz="4400" dirty="0"/>
              <a:t>Reasons</a:t>
            </a:r>
            <a:r>
              <a:rPr lang="en-US" sz="4400" dirty="0">
                <a:solidFill>
                  <a:srgbClr val="FF0000"/>
                </a:solidFill>
              </a:rPr>
              <a:t> </a:t>
            </a:r>
            <a:r>
              <a:rPr lang="en-US" sz="4400" dirty="0"/>
              <a:t>for</a:t>
            </a:r>
            <a:r>
              <a:rPr lang="en-US" sz="4400" dirty="0">
                <a:solidFill>
                  <a:srgbClr val="FF0000"/>
                </a:solidFill>
              </a:rPr>
              <a:t> </a:t>
            </a:r>
            <a:r>
              <a:rPr lang="en-US" sz="4400" dirty="0"/>
              <a:t>Lack of Oral Care Regimen</a:t>
            </a:r>
          </a:p>
        </p:txBody>
      </p:sp>
      <p:sp>
        <p:nvSpPr>
          <p:cNvPr id="3" name="Content Placeholder 2"/>
          <p:cNvSpPr>
            <a:spLocks noGrp="1"/>
          </p:cNvSpPr>
          <p:nvPr>
            <p:ph idx="1"/>
          </p:nvPr>
        </p:nvSpPr>
        <p:spPr/>
        <p:txBody>
          <a:bodyPr>
            <a:normAutofit/>
          </a:bodyPr>
          <a:lstStyle/>
          <a:p>
            <a:r>
              <a:rPr lang="en-US" dirty="0"/>
              <a:t>Nurses receive little to no formal training</a:t>
            </a:r>
          </a:p>
          <a:p>
            <a:r>
              <a:rPr lang="en-US" dirty="0"/>
              <a:t>Lack of priority, perceived need or time</a:t>
            </a:r>
          </a:p>
          <a:p>
            <a:r>
              <a:rPr lang="en-US" dirty="0"/>
              <a:t>Patient’s inability to participate or request </a:t>
            </a:r>
          </a:p>
          <a:p>
            <a:r>
              <a:rPr lang="en-US" dirty="0"/>
              <a:t>Medical conditions and equipment interfere</a:t>
            </a:r>
          </a:p>
          <a:p>
            <a:r>
              <a:rPr lang="en-US" dirty="0"/>
              <a:t>Fear of endotracheal tube dislodgement</a:t>
            </a:r>
          </a:p>
          <a:p>
            <a:r>
              <a:rPr lang="en-US" dirty="0"/>
              <a:t>Lack of published randomized controlled trials examining the best practices for oral care in critically ill patients</a:t>
            </a:r>
          </a:p>
        </p:txBody>
      </p:sp>
    </p:spTree>
    <p:extLst>
      <p:ext uri="{BB962C8B-B14F-4D97-AF65-F5344CB8AC3E}">
        <p14:creationId xmlns:p14="http://schemas.microsoft.com/office/powerpoint/2010/main" val="3989226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Complications of Poor Oral Hygiene</a:t>
            </a:r>
          </a:p>
        </p:txBody>
      </p:sp>
      <p:sp>
        <p:nvSpPr>
          <p:cNvPr id="3" name="Content Placeholder 2"/>
          <p:cNvSpPr>
            <a:spLocks noGrp="1"/>
          </p:cNvSpPr>
          <p:nvPr>
            <p:ph idx="1"/>
          </p:nvPr>
        </p:nvSpPr>
        <p:spPr/>
        <p:txBody>
          <a:bodyPr>
            <a:normAutofit/>
          </a:bodyPr>
          <a:lstStyle/>
          <a:p>
            <a:r>
              <a:rPr lang="en-US" dirty="0"/>
              <a:t>Oropharyngeal colonization linked to the     development of ventilator-associated pneumonia (VAP)</a:t>
            </a:r>
          </a:p>
          <a:p>
            <a:pPr lvl="1"/>
            <a:r>
              <a:rPr lang="en-US" dirty="0"/>
              <a:t>Remains the most deadly hospital acquired infection in intensive care units (8-15% estimated mortality rate)</a:t>
            </a:r>
          </a:p>
          <a:p>
            <a:pPr marL="514350" indent="-457200"/>
            <a:r>
              <a:rPr lang="en-US" dirty="0"/>
              <a:t>Increased dental plaque accumulation and oral inflammation</a:t>
            </a:r>
          </a:p>
          <a:p>
            <a:pPr marL="514350" indent="-457200"/>
            <a:r>
              <a:rPr lang="en-US" dirty="0"/>
              <a:t>Disruption of tissue integrity</a:t>
            </a:r>
          </a:p>
          <a:p>
            <a:pPr marL="114300" indent="-457200"/>
            <a:r>
              <a:rPr lang="en-US" dirty="0"/>
              <a:t> Further complication</a:t>
            </a:r>
            <a:r>
              <a:rPr lang="en-US" dirty="0">
                <a:solidFill>
                  <a:srgbClr val="FF0000"/>
                </a:solidFill>
              </a:rPr>
              <a:t> </a:t>
            </a:r>
            <a:r>
              <a:rPr lang="en-US" dirty="0"/>
              <a:t>of pre-existing oral  conditions</a:t>
            </a:r>
          </a:p>
          <a:p>
            <a:pPr marL="514350" indent="-457200"/>
            <a:endParaRPr lang="en-US" dirty="0"/>
          </a:p>
          <a:p>
            <a:pPr lvl="1"/>
            <a:endParaRPr lang="en-US" dirty="0"/>
          </a:p>
          <a:p>
            <a:pPr lvl="1"/>
            <a:endParaRPr lang="en-US" dirty="0"/>
          </a:p>
        </p:txBody>
      </p:sp>
    </p:spTree>
    <p:extLst>
      <p:ext uri="{BB962C8B-B14F-4D97-AF65-F5344CB8AC3E}">
        <p14:creationId xmlns:p14="http://schemas.microsoft.com/office/powerpoint/2010/main" val="795469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Rationale for Good Oral Hygiene</a:t>
            </a:r>
          </a:p>
        </p:txBody>
      </p:sp>
      <p:sp>
        <p:nvSpPr>
          <p:cNvPr id="3" name="Content Placeholder 2"/>
          <p:cNvSpPr>
            <a:spLocks noGrp="1"/>
          </p:cNvSpPr>
          <p:nvPr>
            <p:ph idx="1"/>
          </p:nvPr>
        </p:nvSpPr>
        <p:spPr/>
        <p:txBody>
          <a:bodyPr>
            <a:normAutofit/>
          </a:bodyPr>
          <a:lstStyle/>
          <a:p>
            <a:r>
              <a:rPr lang="en-US" dirty="0"/>
              <a:t>Oral care protocols (usually included in VAP bundles) show decrease in incidence of VAP</a:t>
            </a:r>
            <a:endParaRPr lang="en-US" dirty="0">
              <a:solidFill>
                <a:srgbClr val="FF0000"/>
              </a:solidFill>
            </a:endParaRPr>
          </a:p>
          <a:p>
            <a:r>
              <a:rPr lang="en-US" dirty="0"/>
              <a:t>Oral care reflects preventive measures aimed at reducing pathogenic organisms, and promoting holistic patient care</a:t>
            </a:r>
          </a:p>
          <a:p>
            <a:r>
              <a:rPr lang="en-US" dirty="0"/>
              <a:t>Patient comfort</a:t>
            </a:r>
          </a:p>
          <a:p>
            <a:r>
              <a:rPr lang="en-US" dirty="0"/>
              <a:t>Prevention of halitosis </a:t>
            </a:r>
          </a:p>
        </p:txBody>
      </p:sp>
    </p:spTree>
    <p:extLst>
      <p:ext uri="{BB962C8B-B14F-4D97-AF65-F5344CB8AC3E}">
        <p14:creationId xmlns:p14="http://schemas.microsoft.com/office/powerpoint/2010/main" val="696943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Although…to date</a:t>
            </a:r>
          </a:p>
        </p:txBody>
      </p:sp>
      <p:sp>
        <p:nvSpPr>
          <p:cNvPr id="3" name="Content Placeholder 2"/>
          <p:cNvSpPr>
            <a:spLocks noGrp="1"/>
          </p:cNvSpPr>
          <p:nvPr>
            <p:ph idx="1"/>
          </p:nvPr>
        </p:nvSpPr>
        <p:spPr>
          <a:xfrm>
            <a:off x="457200" y="1935480"/>
            <a:ext cx="7848600" cy="4389120"/>
          </a:xfrm>
        </p:spPr>
        <p:txBody>
          <a:bodyPr>
            <a:normAutofit/>
          </a:bodyPr>
          <a:lstStyle/>
          <a:p>
            <a:r>
              <a:rPr lang="en-US" dirty="0"/>
              <a:t>No gold standard oral care protocol with optimal frequency or products have been well established; several organizations have published recommendations to guide oral care of the mechanically ventilated patient</a:t>
            </a:r>
          </a:p>
          <a:p>
            <a:pPr lvl="1"/>
            <a:r>
              <a:rPr lang="en-US" dirty="0"/>
              <a:t>Institute for Healthcare Improvement (IHI)</a:t>
            </a:r>
          </a:p>
          <a:p>
            <a:pPr lvl="1"/>
            <a:r>
              <a:rPr lang="en-US" dirty="0"/>
              <a:t>American Association of Critical-Care Nurses (AACN)</a:t>
            </a:r>
          </a:p>
          <a:p>
            <a:pPr lvl="1"/>
            <a:r>
              <a:rPr lang="en-US" dirty="0"/>
              <a:t>Centers for Disease Control and Prevention (CDC)</a:t>
            </a:r>
          </a:p>
        </p:txBody>
      </p:sp>
    </p:spTree>
    <p:extLst>
      <p:ext uri="{BB962C8B-B14F-4D97-AF65-F5344CB8AC3E}">
        <p14:creationId xmlns:p14="http://schemas.microsoft.com/office/powerpoint/2010/main" val="1680822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14400"/>
            <a:ext cx="8686800" cy="1143000"/>
          </a:xfrm>
        </p:spPr>
        <p:txBody>
          <a:bodyPr>
            <a:noAutofit/>
          </a:bodyPr>
          <a:lstStyle/>
          <a:p>
            <a:pPr algn="ctr"/>
            <a:r>
              <a:rPr lang="en-US" sz="4000" dirty="0"/>
              <a:t>Institute for Healthcare Improvement (IHI) Recommendation</a:t>
            </a:r>
          </a:p>
        </p:txBody>
      </p:sp>
      <p:sp>
        <p:nvSpPr>
          <p:cNvPr id="3" name="Content Placeholder 2"/>
          <p:cNvSpPr>
            <a:spLocks noGrp="1"/>
          </p:cNvSpPr>
          <p:nvPr>
            <p:ph idx="1"/>
          </p:nvPr>
        </p:nvSpPr>
        <p:spPr>
          <a:xfrm>
            <a:off x="381000" y="2133600"/>
            <a:ext cx="8229600" cy="4389120"/>
          </a:xfrm>
        </p:spPr>
        <p:txBody>
          <a:bodyPr>
            <a:normAutofit/>
          </a:bodyPr>
          <a:lstStyle/>
          <a:p>
            <a:r>
              <a:rPr lang="en-US" dirty="0"/>
              <a:t>Daily oral care with 0.12% chlorhexidine</a:t>
            </a:r>
          </a:p>
          <a:p>
            <a:pPr lvl="1">
              <a:buFont typeface="Arial"/>
              <a:buChar char="•"/>
            </a:pPr>
            <a:r>
              <a:rPr lang="en-US" dirty="0"/>
              <a:t>Develop a comprehensive oral care process that includes the use of 0.12% chlorhexidine oral rinse</a:t>
            </a:r>
          </a:p>
          <a:p>
            <a:pPr lvl="1">
              <a:buFont typeface="Arial"/>
              <a:buChar char="•"/>
            </a:pPr>
            <a:r>
              <a:rPr lang="en-US" dirty="0"/>
              <a:t>Schedule chlorhexidine as a medication, which then provides a reminder for the RN and triggers oral care process delivery</a:t>
            </a:r>
          </a:p>
          <a:p>
            <a:r>
              <a:rPr lang="en-US" dirty="0">
                <a:effectLst/>
              </a:rPr>
              <a:t>Educate the RN staff about the rationale supporting good oral hygiene and its potential benefit in reducing ventilator-associated pneumonia</a:t>
            </a:r>
          </a:p>
          <a:p>
            <a:endParaRPr lang="en-US" dirty="0"/>
          </a:p>
        </p:txBody>
      </p:sp>
    </p:spTree>
    <p:extLst>
      <p:ext uri="{BB962C8B-B14F-4D97-AF65-F5344CB8AC3E}">
        <p14:creationId xmlns:p14="http://schemas.microsoft.com/office/powerpoint/2010/main" val="27991074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838</TotalTime>
  <Words>4117</Words>
  <Application>Microsoft Office PowerPoint</Application>
  <PresentationFormat>On-screen Show (4:3)</PresentationFormat>
  <Paragraphs>265</Paragraphs>
  <Slides>29</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Constantia</vt:lpstr>
      <vt:lpstr>Wingdings 2</vt:lpstr>
      <vt:lpstr>Flow</vt:lpstr>
      <vt:lpstr>Oral Health and Mechanically Ventilated Critically Ill Adults</vt:lpstr>
      <vt:lpstr>Outcomes</vt:lpstr>
      <vt:lpstr>Oral and Systemic Health Link</vt:lpstr>
      <vt:lpstr>Mechanically Ventilated Patients</vt:lpstr>
      <vt:lpstr>Reasons for Lack of Oral Care Regimen</vt:lpstr>
      <vt:lpstr>Complications of Poor Oral Hygiene</vt:lpstr>
      <vt:lpstr>Rationale for Good Oral Hygiene</vt:lpstr>
      <vt:lpstr>Although…to date</vt:lpstr>
      <vt:lpstr>Institute for Healthcare Improvement (IHI) Recommendation</vt:lpstr>
      <vt:lpstr>American Association of Critical-Care Nurses (AACN) Recommendation</vt:lpstr>
      <vt:lpstr>Centers for Disease Control and Prevention(CDC) Recommendation</vt:lpstr>
      <vt:lpstr>Oral Care Protocol for Intubated Patients</vt:lpstr>
      <vt:lpstr>Assessment and Oral Cancer Screening</vt:lpstr>
      <vt:lpstr>Assessment</vt:lpstr>
      <vt:lpstr>Assessment </vt:lpstr>
      <vt:lpstr>Suctioning</vt:lpstr>
      <vt:lpstr>Tooth Brushing</vt:lpstr>
      <vt:lpstr>Tooth Brushing Technique</vt:lpstr>
      <vt:lpstr>Tooth Brushing</vt:lpstr>
      <vt:lpstr>Antiseptic/microbial application</vt:lpstr>
      <vt:lpstr>Moisturizing the Mouth</vt:lpstr>
      <vt:lpstr>Detrimental Practices.</vt:lpstr>
      <vt:lpstr>Special Considerations</vt:lpstr>
      <vt:lpstr>Role of Healthcare Providers</vt:lpstr>
      <vt:lpstr>Role of Healthcare Providers</vt:lpstr>
      <vt:lpstr>References</vt:lpstr>
      <vt:lpstr>References</vt:lpstr>
      <vt:lpstr>References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djones1</dc:creator>
  <cp:lastModifiedBy>Lori Cofano</cp:lastModifiedBy>
  <cp:revision>70</cp:revision>
  <cp:lastPrinted>2012-12-13T21:01:58Z</cp:lastPrinted>
  <dcterms:created xsi:type="dcterms:W3CDTF">2012-11-20T00:04:04Z</dcterms:created>
  <dcterms:modified xsi:type="dcterms:W3CDTF">2022-03-24T20:22:59Z</dcterms:modified>
</cp:coreProperties>
</file>