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0"/>
  </p:notesMasterIdLst>
  <p:sldIdLst>
    <p:sldId id="256" r:id="rId2"/>
    <p:sldId id="257" r:id="rId3"/>
    <p:sldId id="258" r:id="rId4"/>
    <p:sldId id="268" r:id="rId5"/>
    <p:sldId id="259" r:id="rId6"/>
    <p:sldId id="260" r:id="rId7"/>
    <p:sldId id="280" r:id="rId8"/>
    <p:sldId id="266" r:id="rId9"/>
    <p:sldId id="264" r:id="rId10"/>
    <p:sldId id="276" r:id="rId11"/>
    <p:sldId id="269" r:id="rId12"/>
    <p:sldId id="270" r:id="rId13"/>
    <p:sldId id="271" r:id="rId14"/>
    <p:sldId id="272" r:id="rId15"/>
    <p:sldId id="273" r:id="rId16"/>
    <p:sldId id="274" r:id="rId17"/>
    <p:sldId id="275"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ggie" initials="R"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3455" autoAdjust="0"/>
  </p:normalViewPr>
  <p:slideViewPr>
    <p:cSldViewPr snapToGrid="0">
      <p:cViewPr varScale="1">
        <p:scale>
          <a:sx n="80" d="100"/>
          <a:sy n="80" d="100"/>
        </p:scale>
        <p:origin x="48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59C85-A859-4D7D-A2D4-E20D4E498DC4}" type="datetimeFigureOut">
              <a:rPr lang="en-US" smtClean="0"/>
              <a:pPr/>
              <a:t>4/8/2019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44D44-8FBC-4391-B716-D8A91CE20E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1</a:t>
            </a:fld>
            <a:endParaRPr lang="en-US"/>
          </a:p>
        </p:txBody>
      </p:sp>
    </p:spTree>
    <p:extLst>
      <p:ext uri="{BB962C8B-B14F-4D97-AF65-F5344CB8AC3E}">
        <p14:creationId xmlns:p14="http://schemas.microsoft.com/office/powerpoint/2010/main" val="351140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10</a:t>
            </a:fld>
            <a:endParaRPr lang="en-US"/>
          </a:p>
        </p:txBody>
      </p:sp>
    </p:spTree>
    <p:extLst>
      <p:ext uri="{BB962C8B-B14F-4D97-AF65-F5344CB8AC3E}">
        <p14:creationId xmlns:p14="http://schemas.microsoft.com/office/powerpoint/2010/main" val="427741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11</a:t>
            </a:fld>
            <a:endParaRPr lang="en-US"/>
          </a:p>
        </p:txBody>
      </p:sp>
    </p:spTree>
    <p:extLst>
      <p:ext uri="{BB962C8B-B14F-4D97-AF65-F5344CB8AC3E}">
        <p14:creationId xmlns:p14="http://schemas.microsoft.com/office/powerpoint/2010/main" val="201972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12</a:t>
            </a:fld>
            <a:endParaRPr lang="en-US"/>
          </a:p>
        </p:txBody>
      </p:sp>
    </p:spTree>
    <p:extLst>
      <p:ext uri="{BB962C8B-B14F-4D97-AF65-F5344CB8AC3E}">
        <p14:creationId xmlns:p14="http://schemas.microsoft.com/office/powerpoint/2010/main" val="103219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13</a:t>
            </a:fld>
            <a:endParaRPr lang="en-US"/>
          </a:p>
        </p:txBody>
      </p:sp>
    </p:spTree>
    <p:extLst>
      <p:ext uri="{BB962C8B-B14F-4D97-AF65-F5344CB8AC3E}">
        <p14:creationId xmlns:p14="http://schemas.microsoft.com/office/powerpoint/2010/main" val="409163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44D44-8FBC-4391-B716-D8A91CE20E4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15</a:t>
            </a:fld>
            <a:endParaRPr lang="en-US"/>
          </a:p>
        </p:txBody>
      </p:sp>
    </p:spTree>
    <p:extLst>
      <p:ext uri="{BB962C8B-B14F-4D97-AF65-F5344CB8AC3E}">
        <p14:creationId xmlns:p14="http://schemas.microsoft.com/office/powerpoint/2010/main" val="237078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16</a:t>
            </a:fld>
            <a:endParaRPr lang="en-US"/>
          </a:p>
        </p:txBody>
      </p:sp>
    </p:spTree>
    <p:extLst>
      <p:ext uri="{BB962C8B-B14F-4D97-AF65-F5344CB8AC3E}">
        <p14:creationId xmlns:p14="http://schemas.microsoft.com/office/powerpoint/2010/main" val="350097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17</a:t>
            </a:fld>
            <a:endParaRPr lang="en-US"/>
          </a:p>
        </p:txBody>
      </p:sp>
    </p:spTree>
    <p:extLst>
      <p:ext uri="{BB962C8B-B14F-4D97-AF65-F5344CB8AC3E}">
        <p14:creationId xmlns:p14="http://schemas.microsoft.com/office/powerpoint/2010/main" val="1489462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18</a:t>
            </a:fld>
            <a:endParaRPr lang="en-US"/>
          </a:p>
        </p:txBody>
      </p:sp>
    </p:spTree>
    <p:extLst>
      <p:ext uri="{BB962C8B-B14F-4D97-AF65-F5344CB8AC3E}">
        <p14:creationId xmlns:p14="http://schemas.microsoft.com/office/powerpoint/2010/main" val="36743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2</a:t>
            </a:fld>
            <a:endParaRPr lang="en-US"/>
          </a:p>
        </p:txBody>
      </p:sp>
    </p:spTree>
    <p:extLst>
      <p:ext uri="{BB962C8B-B14F-4D97-AF65-F5344CB8AC3E}">
        <p14:creationId xmlns:p14="http://schemas.microsoft.com/office/powerpoint/2010/main" val="53316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3</a:t>
            </a:fld>
            <a:endParaRPr lang="en-US"/>
          </a:p>
        </p:txBody>
      </p:sp>
    </p:spTree>
    <p:extLst>
      <p:ext uri="{BB962C8B-B14F-4D97-AF65-F5344CB8AC3E}">
        <p14:creationId xmlns:p14="http://schemas.microsoft.com/office/powerpoint/2010/main" val="96326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4</a:t>
            </a:fld>
            <a:endParaRPr lang="en-US"/>
          </a:p>
        </p:txBody>
      </p:sp>
    </p:spTree>
    <p:extLst>
      <p:ext uri="{BB962C8B-B14F-4D97-AF65-F5344CB8AC3E}">
        <p14:creationId xmlns:p14="http://schemas.microsoft.com/office/powerpoint/2010/main" val="361784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5</a:t>
            </a:fld>
            <a:endParaRPr lang="en-US"/>
          </a:p>
        </p:txBody>
      </p:sp>
    </p:spTree>
    <p:extLst>
      <p:ext uri="{BB962C8B-B14F-4D97-AF65-F5344CB8AC3E}">
        <p14:creationId xmlns:p14="http://schemas.microsoft.com/office/powerpoint/2010/main" val="1843674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6</a:t>
            </a:fld>
            <a:endParaRPr lang="en-US"/>
          </a:p>
        </p:txBody>
      </p:sp>
    </p:spTree>
    <p:extLst>
      <p:ext uri="{BB962C8B-B14F-4D97-AF65-F5344CB8AC3E}">
        <p14:creationId xmlns:p14="http://schemas.microsoft.com/office/powerpoint/2010/main" val="41332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7</a:t>
            </a:fld>
            <a:endParaRPr lang="en-US"/>
          </a:p>
        </p:txBody>
      </p:sp>
    </p:spTree>
    <p:extLst>
      <p:ext uri="{BB962C8B-B14F-4D97-AF65-F5344CB8AC3E}">
        <p14:creationId xmlns:p14="http://schemas.microsoft.com/office/powerpoint/2010/main" val="168186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8</a:t>
            </a:fld>
            <a:endParaRPr lang="en-US"/>
          </a:p>
        </p:txBody>
      </p:sp>
    </p:spTree>
    <p:extLst>
      <p:ext uri="{BB962C8B-B14F-4D97-AF65-F5344CB8AC3E}">
        <p14:creationId xmlns:p14="http://schemas.microsoft.com/office/powerpoint/2010/main" val="1933564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44D44-8FBC-4391-B716-D8A91CE20E4C}" type="slidenum">
              <a:rPr lang="en-US" smtClean="0"/>
              <a:pPr/>
              <a:t>9</a:t>
            </a:fld>
            <a:endParaRPr lang="en-US"/>
          </a:p>
        </p:txBody>
      </p:sp>
    </p:spTree>
    <p:extLst>
      <p:ext uri="{BB962C8B-B14F-4D97-AF65-F5344CB8AC3E}">
        <p14:creationId xmlns:p14="http://schemas.microsoft.com/office/powerpoint/2010/main" val="1071084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A5CEC4-960F-47B9-935B-B13483BFEC5A}"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AFA0F-8212-4381-B01C-6F757914D20A}" type="slidenum">
              <a:rPr lang="en-US" smtClean="0"/>
              <a:pPr/>
              <a:t>‹#›</a:t>
            </a:fld>
            <a:endParaRPr lang="en-US"/>
          </a:p>
        </p:txBody>
      </p:sp>
    </p:spTree>
    <p:extLst>
      <p:ext uri="{BB962C8B-B14F-4D97-AF65-F5344CB8AC3E}">
        <p14:creationId xmlns:p14="http://schemas.microsoft.com/office/powerpoint/2010/main" val="182257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5CEC4-960F-47B9-935B-B13483BFEC5A}"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AFA0F-8212-4381-B01C-6F757914D20A}" type="slidenum">
              <a:rPr lang="en-US" smtClean="0"/>
              <a:pPr/>
              <a:t>‹#›</a:t>
            </a:fld>
            <a:endParaRPr lang="en-US"/>
          </a:p>
        </p:txBody>
      </p:sp>
    </p:spTree>
    <p:extLst>
      <p:ext uri="{BB962C8B-B14F-4D97-AF65-F5344CB8AC3E}">
        <p14:creationId xmlns:p14="http://schemas.microsoft.com/office/powerpoint/2010/main" val="402278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5CEC4-960F-47B9-935B-B13483BFEC5A}"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AFA0F-8212-4381-B01C-6F757914D20A}" type="slidenum">
              <a:rPr lang="en-US" smtClean="0"/>
              <a:pPr/>
              <a:t>‹#›</a:t>
            </a:fld>
            <a:endParaRPr lang="en-US"/>
          </a:p>
        </p:txBody>
      </p:sp>
    </p:spTree>
    <p:extLst>
      <p:ext uri="{BB962C8B-B14F-4D97-AF65-F5344CB8AC3E}">
        <p14:creationId xmlns:p14="http://schemas.microsoft.com/office/powerpoint/2010/main" val="227969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5CEC4-960F-47B9-935B-B13483BFEC5A}"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AFA0F-8212-4381-B01C-6F757914D20A}" type="slidenum">
              <a:rPr lang="en-US" smtClean="0"/>
              <a:pPr/>
              <a:t>‹#›</a:t>
            </a:fld>
            <a:endParaRPr lang="en-US"/>
          </a:p>
        </p:txBody>
      </p:sp>
    </p:spTree>
    <p:extLst>
      <p:ext uri="{BB962C8B-B14F-4D97-AF65-F5344CB8AC3E}">
        <p14:creationId xmlns:p14="http://schemas.microsoft.com/office/powerpoint/2010/main" val="365620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A5CEC4-960F-47B9-935B-B13483BFEC5A}"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AFA0F-8212-4381-B01C-6F757914D20A}" type="slidenum">
              <a:rPr lang="en-US" smtClean="0"/>
              <a:pPr/>
              <a:t>‹#›</a:t>
            </a:fld>
            <a:endParaRPr lang="en-US"/>
          </a:p>
        </p:txBody>
      </p:sp>
    </p:spTree>
    <p:extLst>
      <p:ext uri="{BB962C8B-B14F-4D97-AF65-F5344CB8AC3E}">
        <p14:creationId xmlns:p14="http://schemas.microsoft.com/office/powerpoint/2010/main" val="62809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A5CEC4-960F-47B9-935B-B13483BFEC5A}"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AFA0F-8212-4381-B01C-6F757914D20A}" type="slidenum">
              <a:rPr lang="en-US" smtClean="0"/>
              <a:pPr/>
              <a:t>‹#›</a:t>
            </a:fld>
            <a:endParaRPr lang="en-US"/>
          </a:p>
        </p:txBody>
      </p:sp>
    </p:spTree>
    <p:extLst>
      <p:ext uri="{BB962C8B-B14F-4D97-AF65-F5344CB8AC3E}">
        <p14:creationId xmlns:p14="http://schemas.microsoft.com/office/powerpoint/2010/main" val="163017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A5CEC4-960F-47B9-935B-B13483BFEC5A}" type="datetimeFigureOut">
              <a:rPr lang="en-US" smtClean="0"/>
              <a:pPr/>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AFA0F-8212-4381-B01C-6F757914D20A}" type="slidenum">
              <a:rPr lang="en-US" smtClean="0"/>
              <a:pPr/>
              <a:t>‹#›</a:t>
            </a:fld>
            <a:endParaRPr lang="en-US"/>
          </a:p>
        </p:txBody>
      </p:sp>
    </p:spTree>
    <p:extLst>
      <p:ext uri="{BB962C8B-B14F-4D97-AF65-F5344CB8AC3E}">
        <p14:creationId xmlns:p14="http://schemas.microsoft.com/office/powerpoint/2010/main" val="318507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A5CEC4-960F-47B9-935B-B13483BFEC5A}" type="datetimeFigureOut">
              <a:rPr lang="en-US" smtClean="0"/>
              <a:pPr/>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AFA0F-8212-4381-B01C-6F757914D20A}" type="slidenum">
              <a:rPr lang="en-US" smtClean="0"/>
              <a:pPr/>
              <a:t>‹#›</a:t>
            </a:fld>
            <a:endParaRPr lang="en-US"/>
          </a:p>
        </p:txBody>
      </p:sp>
    </p:spTree>
    <p:extLst>
      <p:ext uri="{BB962C8B-B14F-4D97-AF65-F5344CB8AC3E}">
        <p14:creationId xmlns:p14="http://schemas.microsoft.com/office/powerpoint/2010/main" val="49881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5CEC4-960F-47B9-935B-B13483BFEC5A}" type="datetimeFigureOut">
              <a:rPr lang="en-US" smtClean="0"/>
              <a:pPr/>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AFA0F-8212-4381-B01C-6F757914D20A}" type="slidenum">
              <a:rPr lang="en-US" smtClean="0"/>
              <a:pPr/>
              <a:t>‹#›</a:t>
            </a:fld>
            <a:endParaRPr lang="en-US"/>
          </a:p>
        </p:txBody>
      </p:sp>
    </p:spTree>
    <p:extLst>
      <p:ext uri="{BB962C8B-B14F-4D97-AF65-F5344CB8AC3E}">
        <p14:creationId xmlns:p14="http://schemas.microsoft.com/office/powerpoint/2010/main" val="163840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A5CEC4-960F-47B9-935B-B13483BFEC5A}"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AFA0F-8212-4381-B01C-6F757914D20A}" type="slidenum">
              <a:rPr lang="en-US" smtClean="0"/>
              <a:pPr/>
              <a:t>‹#›</a:t>
            </a:fld>
            <a:endParaRPr lang="en-US"/>
          </a:p>
        </p:txBody>
      </p:sp>
    </p:spTree>
    <p:extLst>
      <p:ext uri="{BB962C8B-B14F-4D97-AF65-F5344CB8AC3E}">
        <p14:creationId xmlns:p14="http://schemas.microsoft.com/office/powerpoint/2010/main" val="328191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A5CEC4-960F-47B9-935B-B13483BFEC5A}"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AFA0F-8212-4381-B01C-6F757914D20A}" type="slidenum">
              <a:rPr lang="en-US" smtClean="0"/>
              <a:pPr/>
              <a:t>‹#›</a:t>
            </a:fld>
            <a:endParaRPr lang="en-US"/>
          </a:p>
        </p:txBody>
      </p:sp>
    </p:spTree>
    <p:extLst>
      <p:ext uri="{BB962C8B-B14F-4D97-AF65-F5344CB8AC3E}">
        <p14:creationId xmlns:p14="http://schemas.microsoft.com/office/powerpoint/2010/main" val="119820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5CEC4-960F-47B9-935B-B13483BFEC5A}" type="datetimeFigureOut">
              <a:rPr lang="en-US" smtClean="0"/>
              <a:pPr/>
              <a:t>4/8/2019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AFA0F-8212-4381-B01C-6F757914D20A}" type="slidenum">
              <a:rPr lang="en-US" smtClean="0"/>
              <a:pPr/>
              <a:t>‹#›</a:t>
            </a:fld>
            <a:endParaRPr lang="en-US"/>
          </a:p>
        </p:txBody>
      </p:sp>
    </p:spTree>
    <p:extLst>
      <p:ext uri="{BB962C8B-B14F-4D97-AF65-F5344CB8AC3E}">
        <p14:creationId xmlns:p14="http://schemas.microsoft.com/office/powerpoint/2010/main" val="27396533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0.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020187"/>
          </a:xfrm>
          <a:solidFill>
            <a:schemeClr val="tx2">
              <a:lumMod val="40000"/>
              <a:lumOff val="60000"/>
            </a:schemeClr>
          </a:solidFill>
          <a:ln w="28575">
            <a:solidFill>
              <a:schemeClr val="bg1"/>
            </a:solidFill>
          </a:ln>
        </p:spPr>
        <p:txBody>
          <a:bodyPr>
            <a:normAutofit/>
          </a:bodyPr>
          <a:lstStyle/>
          <a:p>
            <a:pPr algn="ctr"/>
            <a:br>
              <a:rPr lang="en-US" dirty="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20187"/>
            <a:ext cx="12192000" cy="4837814"/>
          </a:xfrm>
          <a:prstGeom prst="rect">
            <a:avLst/>
          </a:prstGeom>
        </p:spPr>
      </p:pic>
      <p:sp>
        <p:nvSpPr>
          <p:cNvPr id="5" name="TextBox 4"/>
          <p:cNvSpPr txBox="1"/>
          <p:nvPr/>
        </p:nvSpPr>
        <p:spPr>
          <a:xfrm>
            <a:off x="3466214" y="265813"/>
            <a:ext cx="5497033" cy="1754326"/>
          </a:xfrm>
          <a:prstGeom prst="rect">
            <a:avLst/>
          </a:prstGeom>
          <a:noFill/>
        </p:spPr>
        <p:txBody>
          <a:bodyPr wrap="square" rtlCol="0">
            <a:spAutoFit/>
          </a:bodyPr>
          <a:lstStyle/>
          <a:p>
            <a:pPr algn="ctr"/>
            <a:r>
              <a:rPr lang="en-US" sz="2800" dirty="0">
                <a:solidFill>
                  <a:srgbClr val="C00000"/>
                </a:solidFill>
              </a:rPr>
              <a:t>Oral Health Workforce in the USAPI</a:t>
            </a:r>
          </a:p>
          <a:p>
            <a:pPr algn="ctr"/>
            <a:r>
              <a:rPr lang="en-US" sz="2000" dirty="0"/>
              <a:t>Angelica Sabino, DDS</a:t>
            </a:r>
          </a:p>
          <a:p>
            <a:pPr algn="ctr"/>
            <a:r>
              <a:rPr lang="en-US" sz="2000" dirty="0"/>
              <a:t>National Oral Health Conference</a:t>
            </a:r>
          </a:p>
          <a:p>
            <a:pPr algn="ctr"/>
            <a:r>
              <a:rPr lang="en-US" sz="2000" dirty="0"/>
              <a:t>Memphis, Tennessee</a:t>
            </a:r>
          </a:p>
          <a:p>
            <a:pPr algn="ctr"/>
            <a:r>
              <a:rPr lang="en-US" sz="2000" dirty="0"/>
              <a:t>April 15, 2019</a:t>
            </a:r>
          </a:p>
        </p:txBody>
      </p:sp>
    </p:spTree>
    <p:extLst>
      <p:ext uri="{BB962C8B-B14F-4D97-AF65-F5344CB8AC3E}">
        <p14:creationId xmlns:p14="http://schemas.microsoft.com/office/powerpoint/2010/main" val="82329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50000"/>
              </a:schemeClr>
            </a:solidFill>
          </a:ln>
        </p:spPr>
        <p:txBody>
          <a:bodyPr>
            <a:normAutofit fontScale="90000"/>
          </a:bodyPr>
          <a:lstStyle/>
          <a:p>
            <a:pPr algn="ctr"/>
            <a:r>
              <a:rPr lang="en-US" sz="4000" dirty="0"/>
              <a:t>Public Health Dental </a:t>
            </a:r>
            <a:br>
              <a:rPr lang="en-US" dirty="0"/>
            </a:br>
            <a:r>
              <a:rPr lang="en-US" sz="3600" b="1" dirty="0"/>
              <a:t>Oral Health Program</a:t>
            </a:r>
            <a:r>
              <a:rPr lang="en-US" sz="3600" dirty="0"/>
              <a:t>, </a:t>
            </a:r>
            <a:r>
              <a:rPr lang="en-US" sz="2700" dirty="0"/>
              <a:t>a Division of the Maternal &amp; Child Health Bureau</a:t>
            </a:r>
          </a:p>
        </p:txBody>
      </p:sp>
      <p:sp>
        <p:nvSpPr>
          <p:cNvPr id="3" name="Content Placeholder 2"/>
          <p:cNvSpPr>
            <a:spLocks noGrp="1"/>
          </p:cNvSpPr>
          <p:nvPr>
            <p:ph idx="1"/>
          </p:nvPr>
        </p:nvSpPr>
        <p:spPr>
          <a:xfrm>
            <a:off x="806302" y="2070174"/>
            <a:ext cx="10515600" cy="4351338"/>
          </a:xfrm>
          <a:solidFill>
            <a:schemeClr val="accent5">
              <a:lumMod val="40000"/>
              <a:lumOff val="60000"/>
            </a:schemeClr>
          </a:solidFill>
          <a:ln>
            <a:solidFill>
              <a:schemeClr val="bg1"/>
            </a:solidFill>
          </a:ln>
        </p:spPr>
        <p:txBody>
          <a:bodyPr>
            <a:normAutofit fontScale="92500" lnSpcReduction="20000"/>
          </a:bodyPr>
          <a:lstStyle/>
          <a:p>
            <a:r>
              <a:rPr lang="en-US" dirty="0"/>
              <a:t>Oral Health Program (Focused primarily on children*)</a:t>
            </a:r>
          </a:p>
          <a:p>
            <a:pPr lvl="1"/>
            <a:r>
              <a:rPr lang="en-US" dirty="0"/>
              <a:t>*targeting the children so as to have a healthier oral health population in the future.  Not enough workforce to expand treatment to include the dental needs of the older population i.e. prosthodontics. </a:t>
            </a:r>
          </a:p>
          <a:p>
            <a:pPr lvl="1"/>
            <a:endParaRPr lang="en-US" dirty="0"/>
          </a:p>
          <a:p>
            <a:pPr lvl="1"/>
            <a:r>
              <a:rPr lang="en-US" dirty="0"/>
              <a:t>1.  Dental Clinic – Facility</a:t>
            </a:r>
          </a:p>
          <a:p>
            <a:pPr lvl="2"/>
            <a:r>
              <a:rPr lang="en-US" dirty="0"/>
              <a:t>Preventative</a:t>
            </a:r>
          </a:p>
          <a:p>
            <a:pPr lvl="2"/>
            <a:r>
              <a:rPr lang="en-US" dirty="0"/>
              <a:t>Curative</a:t>
            </a:r>
          </a:p>
          <a:p>
            <a:pPr lvl="2"/>
            <a:r>
              <a:rPr lang="en-US" dirty="0"/>
              <a:t>Referral – primarily for oral cancer treatment</a:t>
            </a:r>
          </a:p>
          <a:p>
            <a:pPr lvl="2"/>
            <a:endParaRPr lang="en-US" dirty="0"/>
          </a:p>
          <a:p>
            <a:pPr lvl="1"/>
            <a:r>
              <a:rPr lang="en-US" dirty="0"/>
              <a:t>2.  Dental Outreach – (focused only on prevention; any restorative needs are done at the dental clinic facility)</a:t>
            </a:r>
          </a:p>
          <a:p>
            <a:pPr lvl="2"/>
            <a:r>
              <a:rPr lang="en-US" dirty="0"/>
              <a:t>Schools</a:t>
            </a:r>
          </a:p>
          <a:p>
            <a:pPr lvl="2"/>
            <a:r>
              <a:rPr lang="en-US" dirty="0"/>
              <a:t>Community</a:t>
            </a:r>
          </a:p>
          <a:p>
            <a:pPr lvl="2"/>
            <a:r>
              <a:rPr lang="en-US" dirty="0"/>
              <a:t>Health Fair</a:t>
            </a:r>
          </a:p>
        </p:txBody>
      </p:sp>
    </p:spTree>
    <p:extLst>
      <p:ext uri="{BB962C8B-B14F-4D97-AF65-F5344CB8AC3E}">
        <p14:creationId xmlns:p14="http://schemas.microsoft.com/office/powerpoint/2010/main" val="286620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271"/>
            <a:ext cx="10515600" cy="1045664"/>
          </a:xfrm>
          <a:solidFill>
            <a:schemeClr val="accent2">
              <a:lumMod val="60000"/>
              <a:lumOff val="40000"/>
            </a:schemeClr>
          </a:solidFill>
        </p:spPr>
        <p:txBody>
          <a:bodyPr/>
          <a:lstStyle/>
          <a:p>
            <a:pPr algn="ctr"/>
            <a:r>
              <a:rPr lang="en-US" dirty="0"/>
              <a:t>OHP – Dental Clinic</a:t>
            </a:r>
          </a:p>
        </p:txBody>
      </p:sp>
      <p:sp>
        <p:nvSpPr>
          <p:cNvPr id="3" name="Content Placeholder 2"/>
          <p:cNvSpPr>
            <a:spLocks noGrp="1"/>
          </p:cNvSpPr>
          <p:nvPr>
            <p:ph idx="1"/>
          </p:nvPr>
        </p:nvSpPr>
        <p:spPr>
          <a:xfrm>
            <a:off x="838201" y="1825625"/>
            <a:ext cx="7476460" cy="4351338"/>
          </a:xfrm>
          <a:ln w="19050">
            <a:solidFill>
              <a:schemeClr val="tx1"/>
            </a:solidFill>
          </a:ln>
        </p:spPr>
        <p:txBody>
          <a:bodyPr>
            <a:normAutofit fontScale="85000" lnSpcReduction="20000"/>
          </a:bodyPr>
          <a:lstStyle/>
          <a:p>
            <a:pPr>
              <a:buNone/>
            </a:pPr>
            <a:r>
              <a:rPr lang="en-US" sz="2200" dirty="0"/>
              <a:t>THE DENTAL CLINIC PROVIDES THE FOLLOWING SERVICES:</a:t>
            </a:r>
          </a:p>
          <a:p>
            <a:pPr>
              <a:buNone/>
            </a:pPr>
            <a:endParaRPr lang="en-US" sz="2200" dirty="0"/>
          </a:p>
          <a:p>
            <a:pPr lvl="1"/>
            <a:r>
              <a:rPr lang="en-US" dirty="0"/>
              <a:t>Preventive Services</a:t>
            </a:r>
          </a:p>
          <a:p>
            <a:pPr lvl="2"/>
            <a:r>
              <a:rPr lang="en-US" dirty="0"/>
              <a:t>Prophylaxis</a:t>
            </a:r>
          </a:p>
          <a:p>
            <a:pPr lvl="2"/>
            <a:r>
              <a:rPr lang="en-US" dirty="0"/>
              <a:t>Fluoride: varnish &amp; gel</a:t>
            </a:r>
          </a:p>
          <a:p>
            <a:pPr lvl="2"/>
            <a:r>
              <a:rPr lang="en-US" dirty="0"/>
              <a:t>Sealants</a:t>
            </a:r>
          </a:p>
          <a:p>
            <a:pPr lvl="2"/>
            <a:r>
              <a:rPr lang="en-US" dirty="0"/>
              <a:t>Silver </a:t>
            </a:r>
            <a:r>
              <a:rPr lang="en-US" dirty="0" err="1"/>
              <a:t>Diamine</a:t>
            </a:r>
            <a:r>
              <a:rPr lang="en-US" dirty="0"/>
              <a:t> Fluoride</a:t>
            </a:r>
          </a:p>
          <a:p>
            <a:pPr lvl="2"/>
            <a:endParaRPr lang="en-US" dirty="0"/>
          </a:p>
          <a:p>
            <a:pPr lvl="1"/>
            <a:r>
              <a:rPr lang="en-US" dirty="0"/>
              <a:t>Curative Services</a:t>
            </a:r>
          </a:p>
          <a:p>
            <a:pPr lvl="2"/>
            <a:r>
              <a:rPr lang="en-US" dirty="0"/>
              <a:t>Fillings</a:t>
            </a:r>
          </a:p>
          <a:p>
            <a:pPr lvl="2"/>
            <a:r>
              <a:rPr lang="en-US" dirty="0" err="1"/>
              <a:t>Pulpotomy</a:t>
            </a:r>
            <a:endParaRPr lang="en-US" dirty="0"/>
          </a:p>
          <a:p>
            <a:pPr lvl="2"/>
            <a:r>
              <a:rPr lang="en-US" dirty="0"/>
              <a:t>Stainless Steel Crown</a:t>
            </a:r>
          </a:p>
          <a:p>
            <a:pPr lvl="2"/>
            <a:r>
              <a:rPr lang="en-US" dirty="0"/>
              <a:t>Extractions</a:t>
            </a:r>
          </a:p>
          <a:p>
            <a:pPr lvl="2"/>
            <a:r>
              <a:rPr lang="en-US" dirty="0"/>
              <a:t>Root Canal Therapy</a:t>
            </a:r>
          </a:p>
          <a:p>
            <a:pPr lvl="2"/>
            <a:r>
              <a:rPr lang="en-US" dirty="0"/>
              <a:t>Restorations under General Anesthesia</a:t>
            </a:r>
          </a:p>
          <a:p>
            <a:pPr lvl="3"/>
            <a:r>
              <a:rPr lang="en-US" dirty="0"/>
              <a:t>Long wait list – only 2 locations:  CHCC &amp; SDA</a:t>
            </a:r>
          </a:p>
          <a:p>
            <a:pPr lvl="3"/>
            <a:r>
              <a:rPr lang="en-US" dirty="0"/>
              <a:t>41 patients on wait list for 2018 – 18 treated</a:t>
            </a:r>
          </a:p>
          <a:p>
            <a:pPr lvl="3"/>
            <a:endParaRPr lang="en-US" dirty="0"/>
          </a:p>
        </p:txBody>
      </p:sp>
      <p:pic>
        <p:nvPicPr>
          <p:cNvPr id="4" name="Picture 3" descr="Shally @ RHC sealant.jpg"/>
          <p:cNvPicPr>
            <a:picLocks noChangeAspect="1"/>
          </p:cNvPicPr>
          <p:nvPr/>
        </p:nvPicPr>
        <p:blipFill>
          <a:blip r:embed="rId3" cstate="print"/>
          <a:stretch>
            <a:fillRect/>
          </a:stretch>
        </p:blipFill>
        <p:spPr>
          <a:xfrm>
            <a:off x="8346558" y="1828800"/>
            <a:ext cx="2998381" cy="2158409"/>
          </a:xfrm>
          <a:prstGeom prst="rect">
            <a:avLst/>
          </a:prstGeom>
        </p:spPr>
      </p:pic>
      <p:pic>
        <p:nvPicPr>
          <p:cNvPr id="5" name="Picture 4" descr="Shally @ RHC sealant.jpg"/>
          <p:cNvPicPr>
            <a:picLocks noChangeAspect="1"/>
          </p:cNvPicPr>
          <p:nvPr/>
        </p:nvPicPr>
        <p:blipFill>
          <a:blip r:embed="rId4" cstate="print"/>
          <a:stretch>
            <a:fillRect/>
          </a:stretch>
        </p:blipFill>
        <p:spPr>
          <a:xfrm>
            <a:off x="8346558" y="3981894"/>
            <a:ext cx="3009014" cy="2195622"/>
          </a:xfrm>
          <a:prstGeom prst="rect">
            <a:avLst/>
          </a:prstGeom>
        </p:spPr>
      </p:pic>
    </p:spTree>
    <p:extLst>
      <p:ext uri="{BB962C8B-B14F-4D97-AF65-F5344CB8AC3E}">
        <p14:creationId xmlns:p14="http://schemas.microsoft.com/office/powerpoint/2010/main" val="260664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454921"/>
            <a:ext cx="6879266" cy="906045"/>
          </a:xfrm>
          <a:solidFill>
            <a:schemeClr val="accent1">
              <a:lumMod val="40000"/>
              <a:lumOff val="60000"/>
            </a:schemeClr>
          </a:solidFill>
        </p:spPr>
        <p:txBody>
          <a:bodyPr>
            <a:normAutofit/>
          </a:bodyPr>
          <a:lstStyle/>
          <a:p>
            <a:r>
              <a:rPr lang="en-US" sz="4000" dirty="0"/>
              <a:t>DENTAL  OUTREACH PROGRAMS</a:t>
            </a:r>
          </a:p>
        </p:txBody>
      </p:sp>
      <p:sp>
        <p:nvSpPr>
          <p:cNvPr id="3" name="Content Placeholder 2"/>
          <p:cNvSpPr>
            <a:spLocks noGrp="1"/>
          </p:cNvSpPr>
          <p:nvPr>
            <p:ph idx="1"/>
          </p:nvPr>
        </p:nvSpPr>
        <p:spPr>
          <a:xfrm>
            <a:off x="5071731" y="1733107"/>
            <a:ext cx="6858000" cy="4763386"/>
          </a:xfrm>
          <a:solidFill>
            <a:schemeClr val="accent2">
              <a:lumMod val="40000"/>
              <a:lumOff val="60000"/>
            </a:schemeClr>
          </a:solidFill>
        </p:spPr>
        <p:txBody>
          <a:bodyPr>
            <a:normAutofit/>
          </a:bodyPr>
          <a:lstStyle/>
          <a:p>
            <a:pPr>
              <a:buNone/>
            </a:pPr>
            <a:endParaRPr lang="en-US" dirty="0"/>
          </a:p>
          <a:p>
            <a:r>
              <a:rPr lang="en-US" dirty="0"/>
              <a:t>School Sealant Program</a:t>
            </a:r>
          </a:p>
          <a:p>
            <a:endParaRPr lang="en-US" dirty="0"/>
          </a:p>
          <a:p>
            <a:r>
              <a:rPr lang="en-US" dirty="0"/>
              <a:t>Head Start Fluoride Varnish Program</a:t>
            </a:r>
          </a:p>
          <a:p>
            <a:endParaRPr lang="en-US" dirty="0"/>
          </a:p>
          <a:p>
            <a:r>
              <a:rPr lang="en-US" dirty="0"/>
              <a:t>Oral Cancer Outreach</a:t>
            </a:r>
          </a:p>
          <a:p>
            <a:pPr lvl="1"/>
            <a:r>
              <a:rPr lang="en-US" dirty="0"/>
              <a:t>Schools</a:t>
            </a:r>
          </a:p>
          <a:p>
            <a:pPr lvl="1"/>
            <a:r>
              <a:rPr lang="en-US" dirty="0"/>
              <a:t>Community</a:t>
            </a:r>
          </a:p>
          <a:p>
            <a:pPr lvl="1"/>
            <a:endParaRPr lang="en-US" dirty="0"/>
          </a:p>
          <a:p>
            <a:r>
              <a:rPr lang="en-US" dirty="0"/>
              <a:t>Oral Health &amp; Pregnant Women</a:t>
            </a:r>
          </a:p>
        </p:txBody>
      </p:sp>
      <p:pic>
        <p:nvPicPr>
          <p:cNvPr id="4" name="Picture 3" descr="Remy @ RHC sealant.jpg"/>
          <p:cNvPicPr>
            <a:picLocks noChangeAspect="1"/>
          </p:cNvPicPr>
          <p:nvPr/>
        </p:nvPicPr>
        <p:blipFill>
          <a:blip r:embed="rId3" cstate="print"/>
          <a:stretch>
            <a:fillRect/>
          </a:stretch>
        </p:blipFill>
        <p:spPr>
          <a:xfrm>
            <a:off x="340242" y="2371060"/>
            <a:ext cx="4455042" cy="1909089"/>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873" y="4337618"/>
            <a:ext cx="4476307" cy="2339627"/>
          </a:xfrm>
          <a:prstGeom prst="rect">
            <a:avLst/>
          </a:prstGeom>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242" y="191989"/>
            <a:ext cx="4444409" cy="2147173"/>
          </a:xfrm>
          <a:prstGeom prst="rect">
            <a:avLst/>
          </a:prstGeom>
        </p:spPr>
      </p:pic>
    </p:spTree>
    <p:extLst>
      <p:ext uri="{BB962C8B-B14F-4D97-AF65-F5344CB8AC3E}">
        <p14:creationId xmlns:p14="http://schemas.microsoft.com/office/powerpoint/2010/main" val="294515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a:ln w="12700">
            <a:solidFill>
              <a:schemeClr val="tx1">
                <a:lumMod val="85000"/>
                <a:lumOff val="15000"/>
              </a:schemeClr>
            </a:solidFill>
          </a:ln>
        </p:spPr>
        <p:txBody>
          <a:bodyPr/>
          <a:lstStyle/>
          <a:p>
            <a:pPr algn="ctr"/>
            <a:r>
              <a:rPr lang="en-US" dirty="0"/>
              <a:t>CNMI: Workforce</a:t>
            </a:r>
          </a:p>
        </p:txBody>
      </p:sp>
      <p:sp>
        <p:nvSpPr>
          <p:cNvPr id="4" name="Text Placeholder 3"/>
          <p:cNvSpPr>
            <a:spLocks noGrp="1"/>
          </p:cNvSpPr>
          <p:nvPr>
            <p:ph type="body" idx="1"/>
          </p:nvPr>
        </p:nvSpPr>
        <p:spPr>
          <a:solidFill>
            <a:schemeClr val="accent2">
              <a:lumMod val="40000"/>
              <a:lumOff val="60000"/>
            </a:schemeClr>
          </a:solidFill>
          <a:ln>
            <a:solidFill>
              <a:schemeClr val="tx1"/>
            </a:solidFill>
          </a:ln>
        </p:spPr>
        <p:txBody>
          <a:bodyPr anchor="ctr"/>
          <a:lstStyle/>
          <a:p>
            <a:pPr algn="ctr"/>
            <a:r>
              <a:rPr lang="en-US" b="0" dirty="0"/>
              <a:t>LOCAL FUNDING</a:t>
            </a:r>
          </a:p>
        </p:txBody>
      </p:sp>
      <p:sp>
        <p:nvSpPr>
          <p:cNvPr id="5" name="Content Placeholder 4"/>
          <p:cNvSpPr>
            <a:spLocks noGrp="1"/>
          </p:cNvSpPr>
          <p:nvPr>
            <p:ph sz="half" idx="2"/>
          </p:nvPr>
        </p:nvSpPr>
        <p:spPr>
          <a:ln>
            <a:solidFill>
              <a:schemeClr val="tx1">
                <a:lumMod val="85000"/>
                <a:lumOff val="15000"/>
              </a:schemeClr>
            </a:solidFill>
          </a:ln>
        </p:spPr>
        <p:txBody>
          <a:bodyPr/>
          <a:lstStyle/>
          <a:p>
            <a:r>
              <a:rPr lang="en-US" dirty="0"/>
              <a:t>1 dentist</a:t>
            </a:r>
          </a:p>
          <a:p>
            <a:r>
              <a:rPr lang="en-US" dirty="0"/>
              <a:t>3 expanded dental assistants </a:t>
            </a:r>
          </a:p>
          <a:p>
            <a:r>
              <a:rPr lang="en-US" dirty="0"/>
              <a:t>1 hygienist</a:t>
            </a:r>
          </a:p>
          <a:p>
            <a:r>
              <a:rPr lang="en-US" dirty="0"/>
              <a:t>1 OHP preventative assistant</a:t>
            </a:r>
          </a:p>
          <a:p>
            <a:endParaRPr lang="en-US" dirty="0"/>
          </a:p>
          <a:p>
            <a:r>
              <a:rPr lang="en-US" dirty="0"/>
              <a:t>**ALL on Saipan ONLY</a:t>
            </a:r>
          </a:p>
        </p:txBody>
      </p:sp>
      <p:sp>
        <p:nvSpPr>
          <p:cNvPr id="6" name="Text Placeholder 5"/>
          <p:cNvSpPr>
            <a:spLocks noGrp="1"/>
          </p:cNvSpPr>
          <p:nvPr>
            <p:ph type="body" sz="quarter" idx="3"/>
          </p:nvPr>
        </p:nvSpPr>
        <p:spPr>
          <a:solidFill>
            <a:schemeClr val="accent5">
              <a:lumMod val="40000"/>
              <a:lumOff val="60000"/>
            </a:schemeClr>
          </a:solidFill>
          <a:ln>
            <a:solidFill>
              <a:schemeClr val="tx1"/>
            </a:solidFill>
          </a:ln>
        </p:spPr>
        <p:txBody>
          <a:bodyPr>
            <a:normAutofit/>
          </a:bodyPr>
          <a:lstStyle/>
          <a:p>
            <a:pPr algn="ctr"/>
            <a:r>
              <a:rPr lang="en-US" b="0" dirty="0"/>
              <a:t>WITH ORAL HEALTH WORKFORCE GRANT + LOCAL FUNDING</a:t>
            </a:r>
          </a:p>
        </p:txBody>
      </p:sp>
      <p:sp>
        <p:nvSpPr>
          <p:cNvPr id="7" name="Content Placeholder 6"/>
          <p:cNvSpPr>
            <a:spLocks noGrp="1"/>
          </p:cNvSpPr>
          <p:nvPr>
            <p:ph sz="quarter" idx="4"/>
          </p:nvPr>
        </p:nvSpPr>
        <p:spPr>
          <a:ln>
            <a:solidFill>
              <a:schemeClr val="tx1">
                <a:lumMod val="75000"/>
                <a:lumOff val="25000"/>
              </a:schemeClr>
            </a:solidFill>
          </a:ln>
        </p:spPr>
        <p:txBody>
          <a:bodyPr>
            <a:normAutofit/>
          </a:bodyPr>
          <a:lstStyle/>
          <a:p>
            <a:r>
              <a:rPr lang="en-US" dirty="0"/>
              <a:t>2 dentists</a:t>
            </a:r>
          </a:p>
          <a:p>
            <a:r>
              <a:rPr lang="en-US" dirty="0"/>
              <a:t>3 expanded dental assistants</a:t>
            </a:r>
          </a:p>
          <a:p>
            <a:r>
              <a:rPr lang="en-US" dirty="0"/>
              <a:t>3 dental assistants (1 on Saipan, 1 on Rota and 1 on Tinian)</a:t>
            </a:r>
          </a:p>
          <a:p>
            <a:r>
              <a:rPr lang="en-US" dirty="0"/>
              <a:t>2 hygienists (1 vacant position)*</a:t>
            </a:r>
          </a:p>
          <a:p>
            <a:r>
              <a:rPr lang="en-US" dirty="0"/>
              <a:t>1 OHP administrative assistant</a:t>
            </a:r>
          </a:p>
          <a:p>
            <a:r>
              <a:rPr lang="en-US" dirty="0"/>
              <a:t>1 OHP coordinator</a:t>
            </a:r>
          </a:p>
        </p:txBody>
      </p:sp>
    </p:spTree>
    <p:extLst>
      <p:ext uri="{BB962C8B-B14F-4D97-AF65-F5344CB8AC3E}">
        <p14:creationId xmlns:p14="http://schemas.microsoft.com/office/powerpoint/2010/main" val="9672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3406" y="404038"/>
            <a:ext cx="11419366" cy="5703100"/>
          </a:xfrm>
          <a:prstGeom prst="rect">
            <a:avLst/>
          </a:prstGeom>
          <a:ln w="28575">
            <a:solidFill>
              <a:schemeClr val="accent5">
                <a:lumMod val="75000"/>
              </a:schemeClr>
            </a:solidFill>
          </a:ln>
        </p:spPr>
        <p:txBody>
          <a:bodyPr wrap="square">
            <a:spAutoFit/>
          </a:bodyPr>
          <a:lstStyle/>
          <a:p>
            <a:pPr>
              <a:lnSpc>
                <a:spcPct val="107000"/>
              </a:lnSpc>
              <a:spcAft>
                <a:spcPts val="800"/>
              </a:spcAft>
            </a:pPr>
            <a:r>
              <a:rPr lang="en-US" sz="2800" b="1" dirty="0">
                <a:solidFill>
                  <a:schemeClr val="tx1">
                    <a:lumMod val="65000"/>
                    <a:lumOff val="35000"/>
                  </a:schemeClr>
                </a:solidFill>
                <a:ea typeface="Calibri" panose="020F0502020204030204" pitchFamily="34" charset="0"/>
                <a:cs typeface="Times New Roman" panose="02020603050405020304" pitchFamily="18" charset="0"/>
              </a:rPr>
              <a:t>The OHWF grant provided dental access for Tinian and Rota which targets the unmet needs of the community</a:t>
            </a:r>
          </a:p>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Expansion of the workforce</a:t>
            </a:r>
          </a:p>
          <a:p>
            <a:pPr>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Increase supplies and equipment to serve 3 islands</a:t>
            </a:r>
          </a:p>
          <a:p>
            <a:pPr>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Expansion of school sealant program to Rota and Tinian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(**there was no sealant program for 15 years)</a:t>
            </a:r>
          </a:p>
          <a:p>
            <a:pPr>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Expansion of dental care to Rota and Tinian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(**no dentist on island for years)</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Increase oral cancer early  detection and intervention</a:t>
            </a:r>
          </a:p>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023" y="1489309"/>
            <a:ext cx="4227692" cy="207925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286" y="3737525"/>
            <a:ext cx="4227693" cy="2191476"/>
          </a:xfrm>
          <a:prstGeom prst="rect">
            <a:avLst/>
          </a:prstGeom>
        </p:spPr>
      </p:pic>
    </p:spTree>
    <p:extLst>
      <p:ext uri="{BB962C8B-B14F-4D97-AF65-F5344CB8AC3E}">
        <p14:creationId xmlns:p14="http://schemas.microsoft.com/office/powerpoint/2010/main" val="122360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155" y="333229"/>
            <a:ext cx="9898911" cy="1017107"/>
          </a:xfrm>
          <a:solidFill>
            <a:schemeClr val="bg2">
              <a:lumMod val="90000"/>
            </a:schemeClr>
          </a:solidFill>
          <a:ln w="19050">
            <a:solidFill>
              <a:schemeClr val="tx1"/>
            </a:solidFill>
          </a:ln>
        </p:spPr>
        <p:txBody>
          <a:bodyPr/>
          <a:lstStyle/>
          <a:p>
            <a:pPr algn="ctr"/>
            <a:r>
              <a:rPr lang="en-US" dirty="0"/>
              <a:t>Limitations of the OHWF </a:t>
            </a:r>
          </a:p>
        </p:txBody>
      </p:sp>
      <p:sp>
        <p:nvSpPr>
          <p:cNvPr id="6" name="TextBox 5"/>
          <p:cNvSpPr txBox="1"/>
          <p:nvPr/>
        </p:nvSpPr>
        <p:spPr>
          <a:xfrm>
            <a:off x="1082748" y="1552464"/>
            <a:ext cx="9912532" cy="5078313"/>
          </a:xfrm>
          <a:prstGeom prst="rect">
            <a:avLst/>
          </a:prstGeom>
          <a:solidFill>
            <a:schemeClr val="accent1">
              <a:lumMod val="20000"/>
              <a:lumOff val="80000"/>
            </a:schemeClr>
          </a:solidFill>
        </p:spPr>
        <p:txBody>
          <a:bodyPr wrap="square" rtlCol="0">
            <a:spAutoFit/>
          </a:bodyPr>
          <a:lstStyle/>
          <a:p>
            <a:pPr marL="342900" indent="-342900">
              <a:buAutoNum type="arabicPeriod"/>
            </a:pPr>
            <a:r>
              <a:rPr lang="en-US" dirty="0"/>
              <a:t>CNMI Professional Licensing Board</a:t>
            </a:r>
          </a:p>
          <a:p>
            <a:pPr marL="800100" lvl="1" indent="-342900">
              <a:buAutoNum type="arabicPeriod"/>
            </a:pPr>
            <a:r>
              <a:rPr lang="en-US" dirty="0"/>
              <a:t>Dentist – MUST be US educated</a:t>
            </a:r>
          </a:p>
          <a:p>
            <a:pPr marL="800100" lvl="1" indent="-342900">
              <a:buAutoNum type="arabicPeriod"/>
            </a:pPr>
            <a:r>
              <a:rPr lang="en-US" dirty="0"/>
              <a:t>Hygienist – MUST be US educated</a:t>
            </a:r>
          </a:p>
          <a:p>
            <a:pPr marL="800100" lvl="1" indent="-342900">
              <a:buAutoNum type="arabicPeriod"/>
            </a:pPr>
            <a:r>
              <a:rPr lang="en-US" dirty="0"/>
              <a:t>Dental Therapists – MUST be foreign educated dentists with the scope of work that is similar to an expanded duty dental assistants (EDDA)</a:t>
            </a:r>
          </a:p>
          <a:p>
            <a:pPr marL="800100" lvl="1" indent="-342900">
              <a:buAutoNum type="arabicPeriod"/>
            </a:pPr>
            <a:endParaRPr lang="en-US" dirty="0"/>
          </a:p>
          <a:p>
            <a:pPr marL="342900" indent="-342900">
              <a:buAutoNum type="arabicPeriod"/>
            </a:pPr>
            <a:r>
              <a:rPr lang="en-US" dirty="0"/>
              <a:t>Salary </a:t>
            </a:r>
          </a:p>
          <a:p>
            <a:pPr marL="800100" lvl="1" indent="-342900">
              <a:buAutoNum type="arabicPeriod"/>
            </a:pPr>
            <a:r>
              <a:rPr lang="en-US" dirty="0"/>
              <a:t>Dentist - $145K</a:t>
            </a:r>
          </a:p>
          <a:p>
            <a:pPr marL="800100" lvl="1" indent="-342900">
              <a:buAutoNum type="arabicPeriod"/>
            </a:pPr>
            <a:r>
              <a:rPr lang="en-US" dirty="0"/>
              <a:t>Hygienist - $45K</a:t>
            </a:r>
          </a:p>
          <a:p>
            <a:pPr marL="800100" lvl="1" indent="-342900">
              <a:buAutoNum type="arabicPeriod"/>
            </a:pPr>
            <a:r>
              <a:rPr lang="en-US" dirty="0"/>
              <a:t>Dental Therapists -$35K</a:t>
            </a:r>
          </a:p>
          <a:p>
            <a:pPr marL="800100" lvl="1" indent="-342900">
              <a:buAutoNum type="arabicPeriod"/>
            </a:pPr>
            <a:r>
              <a:rPr lang="en-US" dirty="0"/>
              <a:t>EDDA (w&gt; 25 years experience) - $30K</a:t>
            </a:r>
          </a:p>
          <a:p>
            <a:pPr marL="800100" lvl="1" indent="-342900">
              <a:buAutoNum type="arabicPeriod"/>
            </a:pPr>
            <a:r>
              <a:rPr lang="en-US" dirty="0"/>
              <a:t>DA 1 - $20K</a:t>
            </a:r>
          </a:p>
          <a:p>
            <a:pPr marL="800100" lvl="1" indent="-342900">
              <a:buAutoNum type="arabicPeriod"/>
            </a:pPr>
            <a:endParaRPr lang="en-US" dirty="0"/>
          </a:p>
          <a:p>
            <a:pPr marL="342900" indent="-342900">
              <a:buAutoNum type="arabicPeriod"/>
            </a:pPr>
            <a:r>
              <a:rPr lang="en-US" dirty="0"/>
              <a:t>Cost for a higher education</a:t>
            </a:r>
          </a:p>
          <a:p>
            <a:pPr marL="800100" lvl="1" indent="-342900">
              <a:buAutoNum type="arabicPeriod"/>
            </a:pPr>
            <a:r>
              <a:rPr lang="en-US" dirty="0"/>
              <a:t>To be able to work in the OH field, must be US educated</a:t>
            </a:r>
          </a:p>
          <a:p>
            <a:pPr marL="342900" indent="-342900">
              <a:buAutoNum type="arabicPeriod"/>
            </a:pPr>
            <a:endParaRPr lang="en-US" dirty="0"/>
          </a:p>
          <a:p>
            <a:pPr marL="342900" indent="-342900">
              <a:buAutoNum type="arabicPeriod"/>
            </a:pPr>
            <a:r>
              <a:rPr lang="en-US" dirty="0"/>
              <a:t>Islands are physically isolated</a:t>
            </a:r>
          </a:p>
          <a:p>
            <a:endParaRPr lang="en-US" dirty="0"/>
          </a:p>
        </p:txBody>
      </p:sp>
    </p:spTree>
    <p:extLst>
      <p:ext uri="{BB962C8B-B14F-4D97-AF65-F5344CB8AC3E}">
        <p14:creationId xmlns:p14="http://schemas.microsoft.com/office/powerpoint/2010/main" val="81230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0" y="237535"/>
            <a:ext cx="11451265" cy="1186584"/>
          </a:xfrm>
          <a:solidFill>
            <a:schemeClr val="accent2">
              <a:lumMod val="40000"/>
              <a:lumOff val="60000"/>
            </a:schemeClr>
          </a:solidFill>
        </p:spPr>
        <p:txBody>
          <a:bodyPr>
            <a:normAutofit/>
          </a:bodyPr>
          <a:lstStyle/>
          <a:p>
            <a:pPr algn="ctr"/>
            <a:r>
              <a:rPr lang="en-US" sz="3600" dirty="0"/>
              <a:t>Innovative ways to increase workforce</a:t>
            </a:r>
          </a:p>
        </p:txBody>
      </p:sp>
      <p:sp>
        <p:nvSpPr>
          <p:cNvPr id="4" name="TextBox 3"/>
          <p:cNvSpPr txBox="1"/>
          <p:nvPr/>
        </p:nvSpPr>
        <p:spPr>
          <a:xfrm>
            <a:off x="275158" y="1502688"/>
            <a:ext cx="7869382" cy="5355312"/>
          </a:xfrm>
          <a:prstGeom prst="rect">
            <a:avLst/>
          </a:prstGeom>
          <a:noFill/>
        </p:spPr>
        <p:txBody>
          <a:bodyPr wrap="square" rtlCol="0">
            <a:spAutoFit/>
          </a:bodyPr>
          <a:lstStyle/>
          <a:p>
            <a:pPr marL="342900" indent="-342900">
              <a:buAutoNum type="arabicPeriod"/>
            </a:pPr>
            <a:r>
              <a:rPr lang="en-US" dirty="0"/>
              <a:t>Incentives</a:t>
            </a:r>
          </a:p>
          <a:p>
            <a:pPr marL="800100" lvl="1" indent="-342900">
              <a:buAutoNum type="arabicPeriod"/>
            </a:pPr>
            <a:r>
              <a:rPr lang="en-US" dirty="0"/>
              <a:t>Travel, Housing and Car allowances</a:t>
            </a:r>
          </a:p>
          <a:p>
            <a:pPr marL="800100" lvl="1" indent="-342900">
              <a:buAutoNum type="arabicPeriod"/>
            </a:pPr>
            <a:endParaRPr lang="en-US" dirty="0"/>
          </a:p>
          <a:p>
            <a:pPr marL="342900" indent="-342900">
              <a:buAutoNum type="arabicPeriod"/>
            </a:pPr>
            <a:r>
              <a:rPr lang="en-US" dirty="0"/>
              <a:t>Federal grants – OHWF</a:t>
            </a:r>
          </a:p>
          <a:p>
            <a:pPr marL="342900" indent="-342900">
              <a:buAutoNum type="arabicPeriod"/>
            </a:pPr>
            <a:endParaRPr lang="en-US" dirty="0"/>
          </a:p>
          <a:p>
            <a:pPr marL="342900" indent="-342900">
              <a:buAutoNum type="arabicPeriod"/>
            </a:pPr>
            <a:r>
              <a:rPr lang="en-US" dirty="0"/>
              <a:t>National Loan Repayment </a:t>
            </a:r>
          </a:p>
          <a:p>
            <a:pPr marL="800100" lvl="1" indent="-342900">
              <a:buAutoNum type="arabicPeriod"/>
            </a:pPr>
            <a:r>
              <a:rPr lang="en-US" dirty="0"/>
              <a:t>CNMI – HPSA score of 26 = $25K in loan repayment per year</a:t>
            </a:r>
          </a:p>
          <a:p>
            <a:pPr marL="800100" lvl="1" indent="-342900">
              <a:buAutoNum type="arabicPeriod"/>
            </a:pPr>
            <a:endParaRPr lang="en-US" dirty="0"/>
          </a:p>
          <a:p>
            <a:pPr marL="342900" indent="-342900">
              <a:buAutoNum type="arabicPeriod"/>
            </a:pPr>
            <a:r>
              <a:rPr lang="en-US" dirty="0"/>
              <a:t>National Health Service Corps</a:t>
            </a:r>
          </a:p>
          <a:p>
            <a:pPr marL="342900" indent="-342900">
              <a:buAutoNum type="arabicPeriod"/>
            </a:pPr>
            <a:endParaRPr lang="en-US" dirty="0"/>
          </a:p>
          <a:p>
            <a:pPr marL="342900" indent="-342900">
              <a:buAutoNum type="arabicPeriod"/>
            </a:pPr>
            <a:r>
              <a:rPr lang="en-US" dirty="0"/>
              <a:t>Partnership with a higher education entity to provide training and recruitment of interns</a:t>
            </a:r>
          </a:p>
          <a:p>
            <a:pPr marL="800100" lvl="1" indent="-342900">
              <a:buAutoNum type="arabicPeriod"/>
            </a:pPr>
            <a:r>
              <a:rPr lang="en-US" dirty="0"/>
              <a:t>Fiji National University – training program for EDDA, DA and possibly hygienists **</a:t>
            </a:r>
          </a:p>
          <a:p>
            <a:pPr marL="800100" lvl="1" indent="-342900">
              <a:buAutoNum type="arabicPeriod"/>
            </a:pPr>
            <a:endParaRPr lang="en-US" dirty="0"/>
          </a:p>
          <a:p>
            <a:pPr marL="342900" indent="-342900">
              <a:buAutoNum type="arabicPeriod"/>
            </a:pPr>
            <a:r>
              <a:rPr lang="en-US" dirty="0"/>
              <a:t>Teledentistry**</a:t>
            </a:r>
          </a:p>
          <a:p>
            <a:endParaRPr lang="en-US" dirty="0"/>
          </a:p>
          <a:p>
            <a:r>
              <a:rPr lang="en-US" dirty="0"/>
              <a:t>(NOTE ** - requires changes in the language for the CNMI professional licensure; changing the scope of work for dental therapists)</a:t>
            </a:r>
          </a:p>
        </p:txBody>
      </p:sp>
      <p:pic>
        <p:nvPicPr>
          <p:cNvPr id="5" name="Picture 4" descr="IMG-5083.JPG"/>
          <p:cNvPicPr>
            <a:picLocks noChangeAspect="1"/>
          </p:cNvPicPr>
          <p:nvPr/>
        </p:nvPicPr>
        <p:blipFill>
          <a:blip r:embed="rId3" cstate="print"/>
          <a:stretch>
            <a:fillRect/>
          </a:stretch>
        </p:blipFill>
        <p:spPr>
          <a:xfrm>
            <a:off x="8357191" y="1701208"/>
            <a:ext cx="3476846" cy="4816549"/>
          </a:xfrm>
          <a:prstGeom prst="rect">
            <a:avLst/>
          </a:prstGeom>
        </p:spPr>
      </p:pic>
    </p:spTree>
    <p:extLst>
      <p:ext uri="{BB962C8B-B14F-4D97-AF65-F5344CB8AC3E}">
        <p14:creationId xmlns:p14="http://schemas.microsoft.com/office/powerpoint/2010/main" val="425008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pPr algn="ctr"/>
            <a:r>
              <a:rPr lang="en-US" dirty="0"/>
              <a:t>TELEDENTISTRY</a:t>
            </a:r>
          </a:p>
        </p:txBody>
      </p:sp>
      <p:sp>
        <p:nvSpPr>
          <p:cNvPr id="4" name="TextBox 3"/>
          <p:cNvSpPr txBox="1"/>
          <p:nvPr/>
        </p:nvSpPr>
        <p:spPr>
          <a:xfrm flipH="1">
            <a:off x="916943" y="1922238"/>
            <a:ext cx="9943408" cy="4524315"/>
          </a:xfrm>
          <a:prstGeom prst="rect">
            <a:avLst/>
          </a:prstGeom>
          <a:noFill/>
        </p:spPr>
        <p:txBody>
          <a:bodyPr wrap="square" rtlCol="0">
            <a:spAutoFit/>
          </a:bodyPr>
          <a:lstStyle/>
          <a:p>
            <a:pPr marL="342900" indent="-342900">
              <a:buAutoNum type="arabicPeriod"/>
            </a:pPr>
            <a:r>
              <a:rPr lang="en-US" sz="2400" dirty="0"/>
              <a:t>Grant application to purchase equipment to support teledentistry in the CNMI</a:t>
            </a:r>
          </a:p>
          <a:p>
            <a:pPr marL="342900" indent="-342900">
              <a:buAutoNum type="arabicPeriod"/>
            </a:pPr>
            <a:endParaRPr lang="en-US" sz="2400" dirty="0"/>
          </a:p>
          <a:p>
            <a:pPr marL="342900" indent="-342900">
              <a:buAutoNum type="arabicPeriod"/>
            </a:pPr>
            <a:r>
              <a:rPr lang="en-US" sz="2400" dirty="0"/>
              <a:t>Changes to be made within the  CNMI Dental  Licensing Board as follows:</a:t>
            </a:r>
          </a:p>
          <a:p>
            <a:pPr marL="800100" lvl="1" indent="-342900">
              <a:buAutoNum type="arabicPeriod"/>
            </a:pPr>
            <a:r>
              <a:rPr lang="en-US" sz="2400" dirty="0"/>
              <a:t>Dental Therapist – to change the scope of practice.  To function similar to the Minnesota model of the scope of practice for Dental Therapists.</a:t>
            </a:r>
          </a:p>
          <a:p>
            <a:pPr marL="800100" lvl="1" indent="-342900">
              <a:buAutoNum type="arabicPeriod"/>
            </a:pPr>
            <a:r>
              <a:rPr lang="en-US" sz="2400" dirty="0"/>
              <a:t>Hygienists – to allow to be foreign trained so as to increase # of schools student can attend </a:t>
            </a:r>
          </a:p>
          <a:p>
            <a:pPr marL="800100" lvl="1" indent="-342900">
              <a:buAutoNum type="arabicPeriod"/>
            </a:pPr>
            <a:endParaRPr lang="en-US" sz="2400" dirty="0"/>
          </a:p>
          <a:p>
            <a:pPr marL="342900" indent="-342900">
              <a:buAutoNum type="arabicPeriod"/>
            </a:pPr>
            <a:r>
              <a:rPr lang="en-US" sz="2400" dirty="0"/>
              <a:t>Dental Therapists with an expanded scope of work to provide continuous care to outlaying islands of Rota and Tinian and using teledentistry to communicate with dental staff on Saipan.</a:t>
            </a:r>
          </a:p>
        </p:txBody>
      </p:sp>
    </p:spTree>
    <p:extLst>
      <p:ext uri="{BB962C8B-B14F-4D97-AF65-F5344CB8AC3E}">
        <p14:creationId xmlns:p14="http://schemas.microsoft.com/office/powerpoint/2010/main" val="180289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ntal team.jpg"/>
          <p:cNvPicPr>
            <a:picLocks noChangeAspect="1"/>
          </p:cNvPicPr>
          <p:nvPr/>
        </p:nvPicPr>
        <p:blipFill>
          <a:blip r:embed="rId3" cstate="print"/>
          <a:stretch>
            <a:fillRect/>
          </a:stretch>
        </p:blipFill>
        <p:spPr>
          <a:xfrm>
            <a:off x="1537215" y="986220"/>
            <a:ext cx="9133367" cy="3883491"/>
          </a:xfrm>
          <a:prstGeom prst="rect">
            <a:avLst/>
          </a:prstGeom>
        </p:spPr>
      </p:pic>
      <p:sp>
        <p:nvSpPr>
          <p:cNvPr id="8" name="Rectangle 7"/>
          <p:cNvSpPr/>
          <p:nvPr/>
        </p:nvSpPr>
        <p:spPr>
          <a:xfrm>
            <a:off x="474921" y="255183"/>
            <a:ext cx="11313042" cy="523220"/>
          </a:xfrm>
          <a:prstGeom prst="rect">
            <a:avLst/>
          </a:prstGeom>
          <a:solidFill>
            <a:schemeClr val="accent1">
              <a:lumMod val="60000"/>
              <a:lumOff val="40000"/>
            </a:schemeClr>
          </a:solidFill>
          <a:ln w="19050">
            <a:solidFill>
              <a:schemeClr val="tx1"/>
            </a:solidFill>
          </a:ln>
        </p:spPr>
        <p:txBody>
          <a:bodyPr wrap="square">
            <a:spAutoFit/>
          </a:bodyPr>
          <a:lstStyle/>
          <a:p>
            <a:r>
              <a:rPr lang="en-US" sz="2800" dirty="0"/>
              <a:t>Thank You, Si Yu’us Ma’ase, Tirow, Kamager, Sulang, Salamat, Xie Xie, Arigato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5896" y="5064199"/>
            <a:ext cx="1753781" cy="158115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1071" y="5021365"/>
            <a:ext cx="1744383" cy="162398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2022" y="5015325"/>
            <a:ext cx="1817464" cy="1651289"/>
          </a:xfrm>
          <a:prstGeom prst="rect">
            <a:avLst/>
          </a:prstGeom>
        </p:spPr>
      </p:pic>
      <p:pic>
        <p:nvPicPr>
          <p:cNvPr id="12" name="Picture 11" descr="Oral Health Logo 11212017.jpg"/>
          <p:cNvPicPr>
            <a:picLocks noChangeAspect="1"/>
          </p:cNvPicPr>
          <p:nvPr/>
        </p:nvPicPr>
        <p:blipFill>
          <a:blip r:embed="rId7" cstate="print"/>
          <a:stretch>
            <a:fillRect/>
          </a:stretch>
        </p:blipFill>
        <p:spPr>
          <a:xfrm>
            <a:off x="9707095" y="5022050"/>
            <a:ext cx="1976123" cy="1676461"/>
          </a:xfrm>
          <a:prstGeom prst="rect">
            <a:avLst/>
          </a:prstGeom>
        </p:spPr>
      </p:pic>
      <p:sp>
        <p:nvSpPr>
          <p:cNvPr id="13" name="TextBox 12"/>
          <p:cNvSpPr txBox="1"/>
          <p:nvPr/>
        </p:nvSpPr>
        <p:spPr>
          <a:xfrm>
            <a:off x="350653" y="5027487"/>
            <a:ext cx="3196108" cy="1754326"/>
          </a:xfrm>
          <a:prstGeom prst="rect">
            <a:avLst/>
          </a:prstGeom>
          <a:noFill/>
        </p:spPr>
        <p:txBody>
          <a:bodyPr wrap="square" rtlCol="0">
            <a:spAutoFit/>
          </a:bodyPr>
          <a:lstStyle/>
          <a:p>
            <a:r>
              <a:rPr lang="en-US" b="1" dirty="0"/>
              <a:t>Angelica C. Sabino, DDS</a:t>
            </a:r>
          </a:p>
          <a:p>
            <a:r>
              <a:rPr lang="en-US" dirty="0"/>
              <a:t>Chief Dentist, OHP</a:t>
            </a:r>
          </a:p>
          <a:p>
            <a:r>
              <a:rPr lang="en-US" dirty="0"/>
              <a:t>Commonwealth Healthcare Corporation</a:t>
            </a:r>
          </a:p>
          <a:p>
            <a:endParaRPr lang="en-US" dirty="0"/>
          </a:p>
          <a:p>
            <a:r>
              <a:rPr lang="en-US" dirty="0"/>
              <a:t>Email:  asabinomch@gmail.com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0249786" cy="1325563"/>
          </a:xfrm>
          <a:solidFill>
            <a:srgbClr val="FF0000"/>
          </a:solidFill>
        </p:spPr>
        <p:txBody>
          <a:bodyPr>
            <a:normAutofit/>
          </a:bodyPr>
          <a:lstStyle/>
          <a:p>
            <a:pPr algn="ctr"/>
            <a:r>
              <a:rPr lang="en-US" sz="3600" dirty="0">
                <a:solidFill>
                  <a:schemeClr val="bg1"/>
                </a:solidFill>
              </a:rPr>
              <a:t>USAPI:  United States Affiliated Pacific Islands (9)</a:t>
            </a:r>
          </a:p>
        </p:txBody>
      </p:sp>
      <p:sp>
        <p:nvSpPr>
          <p:cNvPr id="6" name="Content Placeholder 5"/>
          <p:cNvSpPr>
            <a:spLocks noGrp="1"/>
          </p:cNvSpPr>
          <p:nvPr>
            <p:ph idx="1"/>
          </p:nvPr>
        </p:nvSpPr>
        <p:spPr>
          <a:xfrm>
            <a:off x="233917" y="1793728"/>
            <a:ext cx="9792586" cy="4766560"/>
          </a:xfrm>
          <a:ln w="28575">
            <a:solidFill>
              <a:schemeClr val="bg1"/>
            </a:solidFill>
          </a:ln>
        </p:spPr>
        <p:txBody>
          <a:bodyPr>
            <a:normAutofit/>
          </a:bodyPr>
          <a:lstStyle/>
          <a:p>
            <a:pPr marL="0" indent="0">
              <a:buNone/>
            </a:pPr>
            <a:r>
              <a:rPr lang="en-US" dirty="0"/>
              <a:t>   1.  American Samoa (US Commonwealth)</a:t>
            </a:r>
          </a:p>
          <a:p>
            <a:pPr marL="0" indent="0">
              <a:buNone/>
            </a:pPr>
            <a:r>
              <a:rPr lang="en-US" dirty="0"/>
              <a:t>   2.  Commonwealth of the Northern Marianas (CNMI)</a:t>
            </a:r>
          </a:p>
          <a:p>
            <a:pPr marL="0" indent="0">
              <a:buNone/>
            </a:pPr>
            <a:r>
              <a:rPr lang="en-US" dirty="0"/>
              <a:t>   3.  Guam (US Territory)</a:t>
            </a:r>
          </a:p>
          <a:p>
            <a:pPr marL="0" indent="0">
              <a:buNone/>
            </a:pPr>
            <a:r>
              <a:rPr lang="en-US" dirty="0"/>
              <a:t>   4.  Federated States of Micronesia (Free Association with US)</a:t>
            </a:r>
          </a:p>
          <a:p>
            <a:pPr lvl="1"/>
            <a:r>
              <a:rPr lang="en-US" dirty="0" err="1"/>
              <a:t>Chuuk</a:t>
            </a:r>
            <a:r>
              <a:rPr lang="en-US" dirty="0"/>
              <a:t> State</a:t>
            </a:r>
          </a:p>
          <a:p>
            <a:pPr lvl="1"/>
            <a:r>
              <a:rPr lang="en-US" dirty="0" err="1"/>
              <a:t>Kosrae</a:t>
            </a:r>
            <a:r>
              <a:rPr lang="en-US" dirty="0"/>
              <a:t> State</a:t>
            </a:r>
          </a:p>
          <a:p>
            <a:pPr lvl="1"/>
            <a:r>
              <a:rPr lang="en-US" dirty="0" err="1"/>
              <a:t>Pohnpei</a:t>
            </a:r>
            <a:r>
              <a:rPr lang="en-US" dirty="0"/>
              <a:t> State</a:t>
            </a:r>
          </a:p>
          <a:p>
            <a:pPr lvl="1"/>
            <a:r>
              <a:rPr lang="en-US" dirty="0"/>
              <a:t>Yap State</a:t>
            </a:r>
          </a:p>
          <a:p>
            <a:pPr marL="0" indent="0">
              <a:buNone/>
            </a:pPr>
            <a:r>
              <a:rPr lang="en-US" dirty="0"/>
              <a:t>  5.  Republic of Marshall Islands (RMI)</a:t>
            </a:r>
          </a:p>
          <a:p>
            <a:pPr marL="0" indent="0">
              <a:buNone/>
            </a:pPr>
            <a:r>
              <a:rPr lang="en-US" dirty="0"/>
              <a:t>  6.  Republic of Palau (ROP)</a:t>
            </a:r>
          </a:p>
        </p:txBody>
      </p:sp>
      <p:pic>
        <p:nvPicPr>
          <p:cNvPr id="4" name="Picture 3" descr="american samoa.jpeg"/>
          <p:cNvPicPr>
            <a:picLocks noChangeAspect="1"/>
          </p:cNvPicPr>
          <p:nvPr/>
        </p:nvPicPr>
        <p:blipFill>
          <a:blip r:embed="rId3" cstate="print"/>
          <a:stretch>
            <a:fillRect/>
          </a:stretch>
        </p:blipFill>
        <p:spPr>
          <a:xfrm>
            <a:off x="10250591" y="-1"/>
            <a:ext cx="1941409" cy="1127052"/>
          </a:xfrm>
          <a:prstGeom prst="rect">
            <a:avLst/>
          </a:prstGeom>
        </p:spPr>
      </p:pic>
      <p:pic>
        <p:nvPicPr>
          <p:cNvPr id="7" name="Picture 6" descr="cnmi.jpeg"/>
          <p:cNvPicPr>
            <a:picLocks noChangeAspect="1"/>
          </p:cNvPicPr>
          <p:nvPr/>
        </p:nvPicPr>
        <p:blipFill>
          <a:blip r:embed="rId4" cstate="print"/>
          <a:stretch>
            <a:fillRect/>
          </a:stretch>
        </p:blipFill>
        <p:spPr>
          <a:xfrm>
            <a:off x="10239152" y="1105491"/>
            <a:ext cx="1952848" cy="1095449"/>
          </a:xfrm>
          <a:prstGeom prst="rect">
            <a:avLst/>
          </a:prstGeom>
        </p:spPr>
      </p:pic>
      <p:pic>
        <p:nvPicPr>
          <p:cNvPr id="8" name="Picture 7" descr="guam.jpeg"/>
          <p:cNvPicPr>
            <a:picLocks noChangeAspect="1"/>
          </p:cNvPicPr>
          <p:nvPr/>
        </p:nvPicPr>
        <p:blipFill>
          <a:blip r:embed="rId5" cstate="print"/>
          <a:stretch>
            <a:fillRect/>
          </a:stretch>
        </p:blipFill>
        <p:spPr>
          <a:xfrm>
            <a:off x="10254642" y="2193070"/>
            <a:ext cx="1937358" cy="1159006"/>
          </a:xfrm>
          <a:prstGeom prst="rect">
            <a:avLst/>
          </a:prstGeom>
        </p:spPr>
      </p:pic>
      <p:pic>
        <p:nvPicPr>
          <p:cNvPr id="9" name="Picture 8" descr="chuuk.jpeg"/>
          <p:cNvPicPr>
            <a:picLocks noChangeAspect="1"/>
          </p:cNvPicPr>
          <p:nvPr/>
        </p:nvPicPr>
        <p:blipFill>
          <a:blip r:embed="rId6" cstate="print"/>
          <a:stretch>
            <a:fillRect/>
          </a:stretch>
        </p:blipFill>
        <p:spPr>
          <a:xfrm>
            <a:off x="10243121" y="3340546"/>
            <a:ext cx="1038023" cy="699825"/>
          </a:xfrm>
          <a:prstGeom prst="rect">
            <a:avLst/>
          </a:prstGeom>
        </p:spPr>
      </p:pic>
      <p:pic>
        <p:nvPicPr>
          <p:cNvPr id="10" name="Picture 9" descr="kosrae.jpeg"/>
          <p:cNvPicPr>
            <a:picLocks noChangeAspect="1"/>
          </p:cNvPicPr>
          <p:nvPr/>
        </p:nvPicPr>
        <p:blipFill>
          <a:blip r:embed="rId7" cstate="print"/>
          <a:stretch>
            <a:fillRect/>
          </a:stretch>
        </p:blipFill>
        <p:spPr>
          <a:xfrm>
            <a:off x="11249247" y="3347927"/>
            <a:ext cx="942753" cy="703078"/>
          </a:xfrm>
          <a:prstGeom prst="rect">
            <a:avLst/>
          </a:prstGeom>
        </p:spPr>
      </p:pic>
      <p:pic>
        <p:nvPicPr>
          <p:cNvPr id="11" name="Picture 10" descr="pohnpei.jpeg"/>
          <p:cNvPicPr>
            <a:picLocks noChangeAspect="1"/>
          </p:cNvPicPr>
          <p:nvPr/>
        </p:nvPicPr>
        <p:blipFill>
          <a:blip r:embed="rId8" cstate="print"/>
          <a:stretch>
            <a:fillRect/>
          </a:stretch>
        </p:blipFill>
        <p:spPr>
          <a:xfrm>
            <a:off x="10239153" y="4029740"/>
            <a:ext cx="1017328" cy="712382"/>
          </a:xfrm>
          <a:prstGeom prst="rect">
            <a:avLst/>
          </a:prstGeom>
        </p:spPr>
      </p:pic>
      <p:pic>
        <p:nvPicPr>
          <p:cNvPr id="12" name="Picture 11" descr="yap.jpeg"/>
          <p:cNvPicPr>
            <a:picLocks noChangeAspect="1"/>
          </p:cNvPicPr>
          <p:nvPr/>
        </p:nvPicPr>
        <p:blipFill>
          <a:blip r:embed="rId9" cstate="print"/>
          <a:stretch>
            <a:fillRect/>
          </a:stretch>
        </p:blipFill>
        <p:spPr>
          <a:xfrm>
            <a:off x="11244469" y="4040373"/>
            <a:ext cx="947531" cy="701747"/>
          </a:xfrm>
          <a:prstGeom prst="rect">
            <a:avLst/>
          </a:prstGeom>
        </p:spPr>
      </p:pic>
      <p:pic>
        <p:nvPicPr>
          <p:cNvPr id="13" name="Picture 12" descr="palau.jpeg"/>
          <p:cNvPicPr>
            <a:picLocks noChangeAspect="1"/>
          </p:cNvPicPr>
          <p:nvPr/>
        </p:nvPicPr>
        <p:blipFill>
          <a:blip r:embed="rId10" cstate="print"/>
          <a:stretch>
            <a:fillRect/>
          </a:stretch>
        </p:blipFill>
        <p:spPr>
          <a:xfrm>
            <a:off x="10239153" y="5805377"/>
            <a:ext cx="1952847" cy="1052623"/>
          </a:xfrm>
          <a:prstGeom prst="rect">
            <a:avLst/>
          </a:prstGeom>
        </p:spPr>
      </p:pic>
      <p:pic>
        <p:nvPicPr>
          <p:cNvPr id="14" name="Picture 13" descr="rmi.jpeg"/>
          <p:cNvPicPr>
            <a:picLocks noChangeAspect="1"/>
          </p:cNvPicPr>
          <p:nvPr/>
        </p:nvPicPr>
        <p:blipFill>
          <a:blip r:embed="rId11" cstate="print"/>
          <a:stretch>
            <a:fillRect/>
          </a:stretch>
        </p:blipFill>
        <p:spPr>
          <a:xfrm>
            <a:off x="10239153" y="4728831"/>
            <a:ext cx="1952847" cy="1087179"/>
          </a:xfrm>
          <a:prstGeom prst="rect">
            <a:avLst/>
          </a:prstGeom>
        </p:spPr>
      </p:pic>
    </p:spTree>
    <p:extLst>
      <p:ext uri="{BB962C8B-B14F-4D97-AF65-F5344CB8AC3E}">
        <p14:creationId xmlns:p14="http://schemas.microsoft.com/office/powerpoint/2010/main" val="420009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9068" y="517956"/>
            <a:ext cx="8307976" cy="3812326"/>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The United States Affiliated Pacific Islands (USAPI) are islands scattered across the vast Pacific Ocean spanning several million square miles; sharing similarity in socio-economic environment, culture, history and dependence on outside financial sources.  However, they each have unique needs and challenges specific to their island.</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r>
              <a:rPr lang="en-US" sz="2000" dirty="0">
                <a:latin typeface="Calibri" panose="020F0502020204030204" pitchFamily="34" charset="0"/>
                <a:ea typeface="Calibri" panose="020F0502020204030204" pitchFamily="34" charset="0"/>
                <a:cs typeface="Times New Roman" panose="02020603050405020304" pitchFamily="18" charset="0"/>
              </a:rPr>
              <a:t>The limited education, human resource development, physical isolation of the islands contributes to the large health disparity among the USAPI.  The political affiliation of these islands to the United States allows for economic support and dependency on the United States to narrow the health disparities.</a:t>
            </a:r>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0273" y="4603899"/>
            <a:ext cx="4020774" cy="200740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7716" y="4603899"/>
            <a:ext cx="2428875" cy="200740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2" y="4603898"/>
            <a:ext cx="2857500" cy="198359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4729" y="4603898"/>
            <a:ext cx="2619375" cy="1995497"/>
          </a:xfrm>
          <a:prstGeom prst="rect">
            <a:avLst/>
          </a:prstGeom>
        </p:spPr>
      </p:pic>
    </p:spTree>
    <p:extLst>
      <p:ext uri="{BB962C8B-B14F-4D97-AF65-F5344CB8AC3E}">
        <p14:creationId xmlns:p14="http://schemas.microsoft.com/office/powerpoint/2010/main" val="278449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7424" y="322594"/>
            <a:ext cx="6517757" cy="1325563"/>
          </a:xfrm>
          <a:solidFill>
            <a:schemeClr val="accent1">
              <a:lumMod val="60000"/>
              <a:lumOff val="40000"/>
            </a:schemeClr>
          </a:solidFill>
          <a:ln w="19050">
            <a:solidFill>
              <a:schemeClr val="bg1"/>
            </a:solidFill>
          </a:ln>
        </p:spPr>
        <p:txBody>
          <a:bodyPr/>
          <a:lstStyle/>
          <a:p>
            <a:pPr algn="ctr"/>
            <a:r>
              <a:rPr lang="en-US" dirty="0"/>
              <a:t>USAPI Workforce</a:t>
            </a:r>
          </a:p>
        </p:txBody>
      </p:sp>
      <p:sp>
        <p:nvSpPr>
          <p:cNvPr id="3" name="TextBox 2"/>
          <p:cNvSpPr txBox="1"/>
          <p:nvPr/>
        </p:nvSpPr>
        <p:spPr>
          <a:xfrm flipH="1">
            <a:off x="4954771" y="1954308"/>
            <a:ext cx="5847908" cy="4249368"/>
          </a:xfrm>
          <a:prstGeom prst="rect">
            <a:avLst/>
          </a:prstGeom>
          <a:noFill/>
        </p:spPr>
        <p:txBody>
          <a:bodyPr wrap="square" rtlCol="0">
            <a:spAutoFit/>
          </a:bodyPr>
          <a:lstStyle/>
          <a:p>
            <a:pPr marL="45720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Oral health workforce in the USAPI consists predominately of public health dentists, dental hygienists, dental nurses, expanded duty dental assistants, dental assistants and  lab technicians.  </a:t>
            </a:r>
          </a:p>
          <a:p>
            <a:pPr marL="45720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In some islands like American Samoa, the public health dental clinic is situated in 2 distinct areas:  the hospital and community health center and the workforce work independently of each other to help provide dental care to the whole community.  However, this scenario causes the lack of unified data collection and surveillance.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95" y="334459"/>
            <a:ext cx="4008475" cy="6260972"/>
          </a:xfrm>
          <a:prstGeom prst="rect">
            <a:avLst/>
          </a:prstGeom>
        </p:spPr>
      </p:pic>
    </p:spTree>
    <p:extLst>
      <p:ext uri="{BB962C8B-B14F-4D97-AF65-F5344CB8AC3E}">
        <p14:creationId xmlns:p14="http://schemas.microsoft.com/office/powerpoint/2010/main" val="235016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152703"/>
            <a:ext cx="11180618" cy="6869958"/>
          </a:xfrm>
          <a:prstGeom prst="rect">
            <a:avLst/>
          </a:prstGeom>
          <a:noFill/>
        </p:spPr>
        <p:txBody>
          <a:bodyPr wrap="square" rtlCol="0">
            <a:spAutoFit/>
          </a:bodyPr>
          <a:lstStyle/>
          <a:p>
            <a:pPr algn="ctr">
              <a:lnSpc>
                <a:spcPct val="107000"/>
              </a:lnSpc>
              <a:spcAft>
                <a:spcPts val="800"/>
              </a:spcAft>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Oral Health Workforce – one of many reasons of the health disparity in the USAPI</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 Number of workforce needed to care for a vast number of islands</a:t>
            </a:r>
          </a:p>
          <a:p>
            <a:pPr marL="742950" marR="0" lvl="1" indent="-28575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Islands scattered across the Pacific Ocean</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Usage of motorized boats</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Usage of small propelled aircrafts</a:t>
            </a:r>
          </a:p>
          <a:p>
            <a:pPr marL="1143000" marR="0" lvl="2" indent="-228600">
              <a:lnSpc>
                <a:spcPct val="107000"/>
              </a:lnSpc>
              <a:spcBef>
                <a:spcPts val="0"/>
              </a:spcBef>
              <a:spcAft>
                <a:spcPts val="0"/>
              </a:spcAft>
              <a:buFont typeface="+mj-lt"/>
              <a:buAutoNum type="romanL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Education limitation to create a healthy workforce</a:t>
            </a:r>
          </a:p>
          <a:p>
            <a:pPr marL="742950" marR="0" lvl="1" indent="-28575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In CNMI – board licensure requirements for a US educated dentist and hygienist.</a:t>
            </a:r>
          </a:p>
          <a:p>
            <a:pPr marL="742950" marR="0" lvl="1" indent="-285750">
              <a:lnSpc>
                <a:spcPct val="107000"/>
              </a:lnSpc>
              <a:spcBef>
                <a:spcPts val="0"/>
              </a:spcBef>
              <a:spcAft>
                <a:spcPts val="0"/>
              </a:spcAft>
              <a:buFont typeface="+mj-lt"/>
              <a:buAutoNum type="alphaL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Economic limitation to educate a workforce</a:t>
            </a:r>
          </a:p>
          <a:p>
            <a:pPr marL="742950" marR="0" lvl="1" indent="-28575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Scholarships needed to educate abroad</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US for CNMI </a:t>
            </a:r>
          </a:p>
          <a:p>
            <a:pPr marL="1143000" marR="0" lvl="2" indent="-228600">
              <a:lnSpc>
                <a:spcPct val="107000"/>
              </a:lnSpc>
              <a:spcBef>
                <a:spcPts val="0"/>
              </a:spcBef>
              <a:spcAft>
                <a:spcPts val="0"/>
              </a:spcAft>
              <a:buFont typeface="+mj-lt"/>
              <a:buAutoNum type="romanL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Increase in socio-economically poor population demands a larger public health workforce</a:t>
            </a:r>
          </a:p>
          <a:p>
            <a:pPr marL="342900" marR="0" lvl="0" indent="-342900">
              <a:lnSpc>
                <a:spcPct val="107000"/>
              </a:lnSpc>
              <a:spcBef>
                <a:spcPts val="0"/>
              </a:spcBef>
              <a:spcAft>
                <a:spcPts val="0"/>
              </a:spcAft>
              <a:buFont typeface="+mj-lt"/>
              <a:buAutoNum type="arabi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Low wages for oral health workforce in economically poor island nations</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lvl="2"/>
            <a:endParaRPr lang="en-US" sz="2000" dirty="0"/>
          </a:p>
        </p:txBody>
      </p:sp>
    </p:spTree>
    <p:extLst>
      <p:ext uri="{BB962C8B-B14F-4D97-AF65-F5344CB8AC3E}">
        <p14:creationId xmlns:p14="http://schemas.microsoft.com/office/powerpoint/2010/main" val="405953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873" y="553290"/>
            <a:ext cx="10676861" cy="1658282"/>
          </a:xfrm>
          <a:solidFill>
            <a:schemeClr val="accent2">
              <a:lumMod val="40000"/>
              <a:lumOff val="60000"/>
            </a:schemeClr>
          </a:solidFill>
        </p:spPr>
        <p:txBody>
          <a:bodyPr>
            <a:normAutofit/>
          </a:bodyPr>
          <a:lstStyle/>
          <a:p>
            <a:pPr algn="ctr"/>
            <a:r>
              <a:rPr lang="en-US" sz="2400" b="1" i="1" dirty="0"/>
              <a:t>USAPI oral health workforce travel to outlaying islands to provide dental care</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32" y="2815991"/>
            <a:ext cx="3778090" cy="2833568"/>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8948" y="2805359"/>
            <a:ext cx="3330149" cy="2833568"/>
          </a:xfrm>
          <a:prstGeom prst="rect">
            <a:avLst/>
          </a:prstGeom>
        </p:spPr>
      </p:pic>
      <p:pic>
        <p:nvPicPr>
          <p:cNvPr id="6"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4410" y="2822381"/>
            <a:ext cx="3834666" cy="279161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86161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442" y="365125"/>
            <a:ext cx="10749516" cy="1325563"/>
          </a:xfrm>
          <a:solidFill>
            <a:schemeClr val="accent3">
              <a:lumMod val="60000"/>
              <a:lumOff val="40000"/>
            </a:schemeClr>
          </a:solidFill>
        </p:spPr>
        <p:txBody>
          <a:bodyPr>
            <a:normAutofit/>
          </a:bodyPr>
          <a:lstStyle/>
          <a:p>
            <a:r>
              <a:rPr lang="en-US" sz="4000" dirty="0"/>
              <a:t>How can we resolve USAPI workforce shortage?</a:t>
            </a:r>
          </a:p>
        </p:txBody>
      </p:sp>
      <p:sp>
        <p:nvSpPr>
          <p:cNvPr id="4" name="TextBox 3"/>
          <p:cNvSpPr txBox="1"/>
          <p:nvPr/>
        </p:nvSpPr>
        <p:spPr>
          <a:xfrm>
            <a:off x="531628" y="2179674"/>
            <a:ext cx="7931888" cy="4524315"/>
          </a:xfrm>
          <a:prstGeom prst="rect">
            <a:avLst/>
          </a:prstGeom>
          <a:noFill/>
        </p:spPr>
        <p:txBody>
          <a:bodyPr wrap="square" rtlCol="0">
            <a:spAutoFit/>
          </a:bodyPr>
          <a:lstStyle/>
          <a:p>
            <a:pPr marL="342900" indent="-342900">
              <a:buAutoNum type="arabicPeriod"/>
            </a:pPr>
            <a:r>
              <a:rPr lang="en-US" dirty="0"/>
              <a:t>Educate and/or train NEW candidates to replenish workforce by forging partnership with universities/colleges such as Fiji National University (FNU) or other US based university</a:t>
            </a:r>
          </a:p>
          <a:p>
            <a:pPr marL="342900" indent="-342900">
              <a:buAutoNum type="arabicPeriod"/>
            </a:pPr>
            <a:endParaRPr lang="en-US" dirty="0"/>
          </a:p>
          <a:p>
            <a:pPr marL="342900" indent="-342900">
              <a:buAutoNum type="arabicPeriod"/>
            </a:pPr>
            <a:r>
              <a:rPr lang="en-US" dirty="0"/>
              <a:t>Train existing workforce to expand duties i.e. expanded duties dental assistants </a:t>
            </a:r>
          </a:p>
          <a:p>
            <a:pPr marL="800100" lvl="1" indent="-342900">
              <a:buAutoNum type="arabicPeriod"/>
            </a:pPr>
            <a:r>
              <a:rPr lang="en-US" dirty="0"/>
              <a:t>Fiji National University – curriculum available for EDDA</a:t>
            </a:r>
          </a:p>
          <a:p>
            <a:pPr marL="800100" lvl="1" indent="-342900">
              <a:buAutoNum type="arabicPeriod"/>
            </a:pPr>
            <a:r>
              <a:rPr lang="en-US" dirty="0"/>
              <a:t>Consultants – train on application of sealants, fluoride varnish and silver </a:t>
            </a:r>
            <a:r>
              <a:rPr lang="en-US" dirty="0" err="1"/>
              <a:t>diamine</a:t>
            </a:r>
            <a:r>
              <a:rPr lang="en-US" dirty="0"/>
              <a:t> fluoride, to name a few.</a:t>
            </a:r>
          </a:p>
          <a:p>
            <a:pPr marL="800100" lvl="1" indent="-342900">
              <a:buAutoNum type="arabicPeriod"/>
            </a:pPr>
            <a:endParaRPr lang="en-US" dirty="0"/>
          </a:p>
          <a:p>
            <a:pPr marL="342900" indent="-342900">
              <a:buAutoNum type="arabicPeriod"/>
            </a:pPr>
            <a:r>
              <a:rPr lang="en-US" dirty="0"/>
              <a:t>Increase number of funding opportunities for USAPI to increase workforce</a:t>
            </a:r>
          </a:p>
          <a:p>
            <a:pPr marL="342900" indent="-342900">
              <a:buAutoNum type="arabicPeriod"/>
            </a:pPr>
            <a:endParaRPr lang="en-US" dirty="0"/>
          </a:p>
          <a:p>
            <a:pPr marL="342900" indent="-342900">
              <a:buAutoNum type="arabicPeriod"/>
            </a:pPr>
            <a:r>
              <a:rPr lang="en-US" dirty="0"/>
              <a:t>Identify an individual willing to make a personal sacrifice and at a great expense to help improve the oral health of the island community</a:t>
            </a:r>
          </a:p>
          <a:p>
            <a:pPr marL="800100" lvl="1" indent="-342900"/>
            <a:endParaRPr lang="en-US" dirty="0"/>
          </a:p>
          <a:p>
            <a:pPr marL="342900" indent="-342900">
              <a:buAutoNum type="arabicPeriod"/>
            </a:pPr>
            <a:endParaRPr lang="en-US" dirty="0"/>
          </a:p>
          <a:p>
            <a:pPr marL="342900" indent="-342900">
              <a:buAutoNum type="arabicPeriod"/>
            </a:pPr>
            <a:endParaRPr lang="en-US" dirty="0"/>
          </a:p>
        </p:txBody>
      </p:sp>
      <p:pic>
        <p:nvPicPr>
          <p:cNvPr id="5" name="Picture 4">
            <a:extLst>
              <a:ext uri="{FF2B5EF4-FFF2-40B4-BE49-F238E27FC236}">
                <a16:creationId xmlns:a16="http://schemas.microsoft.com/office/drawing/2014/main" id="{7039A81B-07BE-4C88-96C8-E180FA8B1B9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8717" r="14166" b="14296"/>
          <a:stretch/>
        </p:blipFill>
        <p:spPr>
          <a:xfrm>
            <a:off x="8681717" y="4380615"/>
            <a:ext cx="3301175" cy="2232836"/>
          </a:xfrm>
          <a:prstGeom prst="rect">
            <a:avLst/>
          </a:prstGeom>
          <a:ln w="3175">
            <a:solidFill>
              <a:schemeClr val="tx1"/>
            </a:solidFill>
          </a:ln>
        </p:spPr>
      </p:pic>
      <p:pic>
        <p:nvPicPr>
          <p:cNvPr id="6" name="Picture 5">
            <a:extLst>
              <a:ext uri="{FF2B5EF4-FFF2-40B4-BE49-F238E27FC236}">
                <a16:creationId xmlns:a16="http://schemas.microsoft.com/office/drawing/2014/main" id="{BCE29891-1825-48DC-B60E-9DEB6D6E62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7433" y="1865267"/>
            <a:ext cx="3280601" cy="2355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6"/>
            <a:ext cx="7772400" cy="688975"/>
          </a:xfrm>
        </p:spPr>
        <p:txBody>
          <a:bodyPr>
            <a:normAutofit fontScale="90000"/>
          </a:bodyPr>
          <a:lstStyle/>
          <a:p>
            <a:endParaRPr lang="en-US" dirty="0"/>
          </a:p>
        </p:txBody>
      </p:sp>
      <p:sp>
        <p:nvSpPr>
          <p:cNvPr id="3" name="Subtitle 2"/>
          <p:cNvSpPr>
            <a:spLocks noGrp="1"/>
          </p:cNvSpPr>
          <p:nvPr>
            <p:ph type="subTitle" idx="1"/>
          </p:nvPr>
        </p:nvSpPr>
        <p:spPr>
          <a:xfrm>
            <a:off x="0" y="4173279"/>
            <a:ext cx="12192000" cy="2684721"/>
          </a:xfrm>
          <a:solidFill>
            <a:schemeClr val="accent4">
              <a:lumMod val="40000"/>
              <a:lumOff val="60000"/>
            </a:schemeClr>
          </a:solidFill>
          <a:ln w="12700">
            <a:solidFill>
              <a:schemeClr val="tx1"/>
            </a:solidFill>
          </a:ln>
        </p:spPr>
        <p:txBody>
          <a:bodyPr>
            <a:normAutofit/>
          </a:bodyPr>
          <a:lstStyle/>
          <a:p>
            <a:r>
              <a:rPr lang="en-US" sz="3800" dirty="0">
                <a:latin typeface="Cooper Black" pitchFamily="18" charset="0"/>
              </a:rPr>
              <a:t>CNMI:  Saipan, Rota, Tinian</a:t>
            </a:r>
          </a:p>
          <a:p>
            <a:endParaRPr lang="en-US" dirty="0"/>
          </a:p>
          <a:p>
            <a:r>
              <a:rPr lang="en-US" sz="3200" dirty="0"/>
              <a:t>Oral Health Program</a:t>
            </a:r>
          </a:p>
          <a:p>
            <a:r>
              <a:rPr lang="en-US" dirty="0"/>
              <a:t>Funded by local appropriated funds, Oral Health Workforce Grant (OHWF), MCH Title V grant</a:t>
            </a:r>
          </a:p>
          <a:p>
            <a:endParaRPr lang="en-US" dirty="0"/>
          </a:p>
        </p:txBody>
      </p:sp>
      <p:pic>
        <p:nvPicPr>
          <p:cNvPr id="4" name="Picture 3" descr="20170226_185001.jpg"/>
          <p:cNvPicPr>
            <a:picLocks noChangeAspect="1"/>
          </p:cNvPicPr>
          <p:nvPr/>
        </p:nvPicPr>
        <p:blipFill>
          <a:blip r:embed="rId3" cstate="print"/>
          <a:stretch>
            <a:fillRect/>
          </a:stretch>
        </p:blipFill>
        <p:spPr>
          <a:xfrm>
            <a:off x="0" y="0"/>
            <a:ext cx="12192000" cy="4199860"/>
          </a:xfrm>
          <a:prstGeom prst="rect">
            <a:avLst/>
          </a:prstGeom>
        </p:spPr>
      </p:pic>
    </p:spTree>
    <p:extLst>
      <p:ext uri="{BB962C8B-B14F-4D97-AF65-F5344CB8AC3E}">
        <p14:creationId xmlns:p14="http://schemas.microsoft.com/office/powerpoint/2010/main" val="123757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51270"/>
            <a:ext cx="10515600" cy="1325563"/>
          </a:xfrm>
          <a:solidFill>
            <a:schemeClr val="accent5">
              <a:lumMod val="60000"/>
              <a:lumOff val="40000"/>
            </a:schemeClr>
          </a:solidFill>
          <a:ln>
            <a:solidFill>
              <a:schemeClr val="accent5">
                <a:lumMod val="40000"/>
                <a:lumOff val="60000"/>
              </a:schemeClr>
            </a:solidFill>
          </a:ln>
        </p:spPr>
        <p:txBody>
          <a:bodyPr>
            <a:normAutofit/>
          </a:bodyPr>
          <a:lstStyle/>
          <a:p>
            <a:pPr algn="ctr"/>
            <a:r>
              <a:rPr lang="en-US" sz="5000" b="1" dirty="0">
                <a:solidFill>
                  <a:schemeClr val="bg1"/>
                </a:solidFill>
              </a:rPr>
              <a:t>Demographics</a:t>
            </a:r>
          </a:p>
        </p:txBody>
      </p:sp>
      <p:sp>
        <p:nvSpPr>
          <p:cNvPr id="8" name="Content Placeholder 7"/>
          <p:cNvSpPr>
            <a:spLocks noGrp="1"/>
          </p:cNvSpPr>
          <p:nvPr>
            <p:ph idx="1"/>
          </p:nvPr>
        </p:nvSpPr>
        <p:spPr>
          <a:xfrm>
            <a:off x="838200" y="2195076"/>
            <a:ext cx="10515600" cy="4351338"/>
          </a:xfrm>
        </p:spPr>
        <p:txBody>
          <a:bodyPr>
            <a:normAutofit fontScale="92500" lnSpcReduction="20000"/>
          </a:bodyPr>
          <a:lstStyle/>
          <a:p>
            <a:r>
              <a:rPr lang="en-US" sz="2600" dirty="0"/>
              <a:t>The Commonwealth of the Northern Mariana Islands (CNMI) is a US Commonwealth that is composed of 14 islands in the northwestern part of the Pacific Ocean with only 3 inhabited islands: Saipan, Rota and Tinian.  Saipan being the largest and the capital of the CNMI.  2010 census had 53,883 people living in the CNMI.  Currency is US dollars.</a:t>
            </a:r>
          </a:p>
          <a:p>
            <a:pPr marL="0" indent="0">
              <a:buNone/>
            </a:pPr>
            <a:endParaRPr lang="en-US" sz="2600" dirty="0"/>
          </a:p>
          <a:p>
            <a:r>
              <a:rPr lang="en-US" sz="2600" dirty="0"/>
              <a:t>There are 7 dental clinics on the island of Saipan; 6 private clinics and 1 public health dental clinic which is located within the only hospital in the CNMI, the Commonwealth Healthcare Corporation.  The Commonwealth Healthcare Corporation has satellite health care centers in both Rota and Tinian.  There is a dental clinic in each of the health care centers. The dental needs and care of the underserved population are mainly by the Public Health Dental Clinic. Therefore, the responsibility of dental care to Tinian and Rota lies on the Public Health Dental Clinic on Saipan.</a:t>
            </a:r>
          </a:p>
          <a:p>
            <a:endParaRPr lang="en-US" dirty="0"/>
          </a:p>
          <a:p>
            <a:endParaRPr lang="en-US" dirty="0"/>
          </a:p>
        </p:txBody>
      </p:sp>
    </p:spTree>
    <p:extLst>
      <p:ext uri="{BB962C8B-B14F-4D97-AF65-F5344CB8AC3E}">
        <p14:creationId xmlns:p14="http://schemas.microsoft.com/office/powerpoint/2010/main" val="217063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1919</TotalTime>
  <Words>1145</Words>
  <Application>Microsoft Office PowerPoint</Application>
  <PresentationFormat>Widescreen</PresentationFormat>
  <Paragraphs>198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Cooper Black</vt:lpstr>
      <vt:lpstr>Office Theme</vt:lpstr>
      <vt:lpstr> </vt:lpstr>
      <vt:lpstr>USAPI:  United States Affiliated Pacific Islands (9)</vt:lpstr>
      <vt:lpstr>PowerPoint Presentation</vt:lpstr>
      <vt:lpstr>USAPI Workforce</vt:lpstr>
      <vt:lpstr>PowerPoint Presentation</vt:lpstr>
      <vt:lpstr>USAPI oral health workforce travel to outlaying islands to provide dental care</vt:lpstr>
      <vt:lpstr>How can we resolve USAPI workforce shortage?</vt:lpstr>
      <vt:lpstr>PowerPoint Presentation</vt:lpstr>
      <vt:lpstr>Demographics</vt:lpstr>
      <vt:lpstr>Public Health Dental  Oral Health Program, a Division of the Maternal &amp; Child Health Bureau</vt:lpstr>
      <vt:lpstr>OHP – Dental Clinic</vt:lpstr>
      <vt:lpstr>DENTAL  OUTREACH PROGRAMS</vt:lpstr>
      <vt:lpstr>CNMI: Workforce</vt:lpstr>
      <vt:lpstr>PowerPoint Presentation</vt:lpstr>
      <vt:lpstr>Limitations of the OHWF </vt:lpstr>
      <vt:lpstr>Innovative ways to increase workforce</vt:lpstr>
      <vt:lpstr>TELEDENTISTRY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Health Workforce in the USAPI</dc:title>
  <dc:creator>Angelica Montes-Sabino</dc:creator>
  <cp:lastModifiedBy>bev.isman@comcast.net</cp:lastModifiedBy>
  <cp:revision>75</cp:revision>
  <dcterms:created xsi:type="dcterms:W3CDTF">2019-02-19T12:49:12Z</dcterms:created>
  <dcterms:modified xsi:type="dcterms:W3CDTF">2019-04-08T21:20:03Z</dcterms:modified>
</cp:coreProperties>
</file>