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oral-health/data-research/facts-stats/fast-facts-pregnancy-and-oral-health.html#:~:text=Fast%20facts,7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mc.ncbi.nlm.nih.gov/articles/PMC3222359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stdd.org/docs/reducing-opioid-prescribing-by-oral-health-professionals.pdf" TargetMode="External"/><Relationship Id="rId3" Type="http://schemas.openxmlformats.org/officeDocument/2006/relationships/hyperlink" Target="https://www.carequest.org/resource-library/recent-trends-hospital-emergency-department-visits-non-traumatic-dental-conditions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State instruction: Add your program or health department logo top left</a:t>
            </a: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6e99d762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6e99d76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Note: </a:t>
            </a:r>
            <a:r>
              <a:rPr lang="en">
                <a:solidFill>
                  <a:schemeClr val="dk1"/>
                </a:solidFill>
              </a:rPr>
              <a:t>If you would like to replace any of the above with data related to dental disease prevention and pregnant women, or to offer this data verbally, consider </a:t>
            </a:r>
            <a:r>
              <a:rPr lang="en" u="sng">
                <a:solidFill>
                  <a:schemeClr val="hlink"/>
                </a:solidFill>
                <a:hlinkClick r:id="rId2"/>
              </a:rPr>
              <a:t>this CDC resource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7e068a27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77e068a27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Add your prevention data here.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6e99d762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6e99d762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Add a picture of your state health department or other state-identifying image in the gray area.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6e99d762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76e99d762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SOHPs are the 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nly entity positioned to lead this work statewide.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Dental public health programs include integrating SDF application as part of medical care, integrating oral health into SUD treatment, pop-up dental clinics, etc.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6e99d762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6e99d762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Add a story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70186769b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70186769b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Add a state specific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66ddfbac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766ddfbac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6e99d762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76e99d762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</a:t>
            </a:r>
            <a:r>
              <a:rPr b="1" lang="en"/>
              <a:t>Name and describe the specific organizations that are part of your SOHP’s network. You can add additional circles and lines to the network graphic if needed.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70186769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770186769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</a:t>
            </a:r>
            <a:r>
              <a:rPr b="1" lang="en"/>
              <a:t>Add state-specific figures for bullet #3.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6e99d762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76e99d762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</a:t>
            </a:r>
            <a:r>
              <a:rPr b="1" lang="en"/>
              <a:t>Add </a:t>
            </a:r>
            <a:r>
              <a:rPr b="1" lang="en">
                <a:solidFill>
                  <a:schemeClr val="dk1"/>
                </a:solidFill>
                <a:latin typeface="Aptos"/>
                <a:ea typeface="Aptos"/>
                <a:cs typeface="Aptos"/>
                <a:sym typeface="Aptos"/>
              </a:rPr>
              <a:t>partner quotes or testimonials, plus logos of trusted collaborators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66ddfbac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766ddfba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7e068a27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77e068a27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Add logos of your partners and funders on this slide.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312267c9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8312267c9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Explain how you report to your funders and track program success, and if you have limitations or requirements.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6e99d762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76e99d762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</a:t>
            </a:r>
            <a:r>
              <a:rPr b="1" lang="en"/>
              <a:t>Share any state-specific examples.</a:t>
            </a:r>
            <a:endParaRPr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6e99d762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76e99d76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/>
              <a:t>For item #2, reference the state-specific budget and how that may have changed over time. Also consider referencing any current threats to funding (either on the slide or verbally).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/>
              <a:t>For items #3 and #4, mention state-specific initiatives and partnerships.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6e99d762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76e99d762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Update photo and copy for your state vision and imagery.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6e99d762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76e99d762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314b184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8314b184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66ddfbac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66ddfbac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vignette or real-life example (child in pain, adult missing work, etc.) from your state to humanize the issue of oral health beyond the mouth.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66ddfbac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66ddfbac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Note to presenter: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an alternative statistic related to school absences, consider the following North Carolina study, which found that </a:t>
            </a:r>
            <a:r>
              <a:rPr lang="en">
                <a:solidFill>
                  <a:schemeClr val="dk1"/>
                </a:solidFill>
              </a:rPr>
              <a:t>children with recent dental pain were nearly three-times more likely to be absent from school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Citation:</a:t>
            </a:r>
            <a:r>
              <a:rPr lang="en">
                <a:solidFill>
                  <a:schemeClr val="dk1"/>
                </a:solidFill>
              </a:rPr>
              <a:t> Jackson SL, Vann WF Jr, Kotch JB, Pahel BT, Lee JY. Impact of poor oral health on children's school attendance and performance. Am J Public Health. 2011 Oct;101(10):1900-6. doi: 10.2105/AJPH.2010.200915.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Link to the study manuscript: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u="sng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https://pmc.ncbi.nlm.nih.gov/articles/PMC3222359/</a:t>
            </a:r>
            <a:endParaRPr u="sng">
              <a:solidFill>
                <a:srgbClr val="0563C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7e068a27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7e068a27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Add your data points around cardiovascular disease, diabetes,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ac2fdde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ac2fdd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6e99d76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6e99d76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State instruction: Add your state specific data/information where indicated.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details re: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bullets #2 and #3 above: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97A7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Dentists are the</a:t>
            </a:r>
            <a:r>
              <a:rPr b="1" lang="en" sz="12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 second-most frequent prescribers of opioids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contributing to $78.5 billion in annual costs related to health care, lost productivity, treatment, and criminal justice (</a:t>
            </a:r>
            <a:r>
              <a:rPr lang="en" sz="12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ASTDD, 2021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97A7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2019, there were 1.8 million hospital emergency department (ED) visits for non-traumatic dental conditions (NTDCs), which cost $3.4 billion to treat (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CareQuest Institute for Oral Health, 2022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70186769b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770186769b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7e068a27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7e068a27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State instruction: Add your data about employment and productivity here.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astdd cover ideasV3_clea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81964" y="3555215"/>
            <a:ext cx="366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 title="Screenshot 2025-08-19 at 2.15.0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-2475889" y="2455529"/>
            <a:ext cx="5147348" cy="2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680371" y="1682622"/>
            <a:ext cx="3908100" cy="1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5" name="Google Shape;15;p2" title="AdobeStock_243619381.jpeg"/>
          <p:cNvPicPr preferRelativeResize="0"/>
          <p:nvPr/>
        </p:nvPicPr>
        <p:blipFill rotWithShape="1">
          <a:blip r:embed="rId4">
            <a:alphaModFix/>
          </a:blip>
          <a:srcRect b="0" l="10017" r="32212" t="0"/>
          <a:stretch/>
        </p:blipFill>
        <p:spPr>
          <a:xfrm>
            <a:off x="4725196" y="-6150"/>
            <a:ext cx="445192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>
            <p:ph idx="2" type="pic"/>
          </p:nvPr>
        </p:nvSpPr>
        <p:spPr>
          <a:xfrm>
            <a:off x="842475" y="422425"/>
            <a:ext cx="2800500" cy="117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title="astdd cover ideasV3_clea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title="Cogs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50" y="459250"/>
            <a:ext cx="7937951" cy="478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19007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2" name="Google Shape;22;p3" title="Screenshot 2025-08-19 at 2.15.0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400000">
            <a:off x="-2475889" y="2455529"/>
            <a:ext cx="5147348" cy="2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title="astdd cover ideasV3_clea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00851" y="1113990"/>
            <a:ext cx="803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title="astdd cover ideasV3_clea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697050" y="445025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title="astdd cover ideasV3_clea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/>
          <p:nvPr>
            <p:ph idx="2" type="pic"/>
          </p:nvPr>
        </p:nvSpPr>
        <p:spPr>
          <a:xfrm>
            <a:off x="4604850" y="12850"/>
            <a:ext cx="4539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 title="astdd cover ideasV3_clea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title="ASTDD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0994" y="2236325"/>
            <a:ext cx="2342026" cy="148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type="title"/>
          </p:nvPr>
        </p:nvSpPr>
        <p:spPr>
          <a:xfrm>
            <a:off x="0" y="1233175"/>
            <a:ext cx="91440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7050" y="445025"/>
            <a:ext cx="813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93275" y="1152475"/>
            <a:ext cx="803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arequest.org/resource-library/impact-underutilization-preventive-dental-care-adult-medicaid-participants#:~:text=The%20Impact%20of%20Underutilization%20of,prescriptions%2C%20and%20fewer%20oral%20surgeries." TargetMode="External"/><Relationship Id="rId4" Type="http://schemas.openxmlformats.org/officeDocument/2006/relationships/hyperlink" Target="https://www.cdc.gov/oral-health/data-research/facts-stats/fast-facts-return-on-investment.html" TargetMode="External"/><Relationship Id="rId5" Type="http://schemas.openxmlformats.org/officeDocument/2006/relationships/hyperlink" Target="https://www.cdc.gov/nccdphp/priorities/oral-disease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dc.gov/oral-health/data-research/facts-stats/index.html" TargetMode="External"/><Relationship Id="rId4" Type="http://schemas.openxmlformats.org/officeDocument/2006/relationships/hyperlink" Target="https://www.ada.org/-/media/project/ada-organization/ada/ada-org/files/resources/research/hpi/us-oral-health-well-being.pdf" TargetMode="External"/><Relationship Id="rId5" Type="http://schemas.openxmlformats.org/officeDocument/2006/relationships/hyperlink" Target="https://pubmed.ncbi.nlm.nih.gov/31560644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www.healthvermont.gov/sites/default/files/documents/pdf/Risk%20Behaviors,%20Chronic%20Disease,%20and%20Oral%20Health.pdf" TargetMode="External"/><Relationship Id="rId6" Type="http://schemas.openxmlformats.org/officeDocument/2006/relationships/hyperlink" Target="https://www.healthvermont.gov/sites/default/files/documents/pdf/Risk%20Behaviors,%20Chronic%20Disease,%20and%20Oral%20Health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stdd.org/docs/reducing-opioid-prescribing-by-oral-health-professionals.pdf" TargetMode="External"/><Relationship Id="rId4" Type="http://schemas.openxmlformats.org/officeDocument/2006/relationships/hyperlink" Target="https://www.carequest.org/resource-library/recent-trends-hospital-emergency-department-visits-non-traumatic-dental-conditions" TargetMode="External"/><Relationship Id="rId5" Type="http://schemas.openxmlformats.org/officeDocument/2006/relationships/hyperlink" Target="https://www.nidcr.nih.gov/sites/default/files/2021-12/Oral-Health-in-America-Advances-and-Challenges.pdf#page=59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hyperlink" Target="https://www.carequest.org/about/press-release/us-adults-miss-243-million-hours-work-or-school-annually-due-oral-health" TargetMode="External"/><Relationship Id="rId5" Type="http://schemas.openxmlformats.org/officeDocument/2006/relationships/hyperlink" Target="https://www.ada.org/-/media/project/ada-organization/ada/ada-org/files/resources/research/hpi/us-oral-health-well-being.pdf" TargetMode="External"/><Relationship Id="rId6" Type="http://schemas.openxmlformats.org/officeDocument/2006/relationships/hyperlink" Target="https://www.cdc.gov/nccdphp/priorities/oral-disease.html#:~:text=The%20high%20cost%20of%20oral,8" TargetMode="External"/><Relationship Id="rId7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ctrTitle"/>
          </p:nvPr>
        </p:nvSpPr>
        <p:spPr>
          <a:xfrm>
            <a:off x="680371" y="1947272"/>
            <a:ext cx="3908100" cy="13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Oral </a:t>
            </a:r>
            <a:r>
              <a:rPr lang="en" sz="4400"/>
              <a:t>Health</a:t>
            </a:r>
            <a:r>
              <a:rPr lang="en" sz="4400"/>
              <a:t> </a:t>
            </a:r>
            <a:br>
              <a:rPr lang="en" sz="4400"/>
            </a:br>
            <a:r>
              <a:rPr lang="en" sz="4400"/>
              <a:t>is Health</a:t>
            </a:r>
            <a:endParaRPr sz="4400"/>
          </a:p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598232" y="2962040"/>
            <a:ext cx="366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Why State Oral Health Programs Matter</a:t>
            </a:r>
            <a:endParaRPr sz="2600"/>
          </a:p>
        </p:txBody>
      </p:sp>
      <p:pic>
        <p:nvPicPr>
          <p:cNvPr id="50" name="Google Shape;50;p8" title="AdobeStock_243619381.jpeg"/>
          <p:cNvPicPr preferRelativeResize="0"/>
          <p:nvPr/>
        </p:nvPicPr>
        <p:blipFill rotWithShape="1">
          <a:blip r:embed="rId3">
            <a:alphaModFix/>
          </a:blip>
          <a:srcRect b="0" l="10017" r="32212" t="0"/>
          <a:stretch/>
        </p:blipFill>
        <p:spPr>
          <a:xfrm>
            <a:off x="4725196" y="-6150"/>
            <a:ext cx="445192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>
            <p:ph idx="2" type="pic"/>
          </p:nvPr>
        </p:nvSpPr>
        <p:spPr>
          <a:xfrm>
            <a:off x="747225" y="422425"/>
            <a:ext cx="2800500" cy="1171500"/>
          </a:xfrm>
          <a:prstGeom prst="rect">
            <a:avLst/>
          </a:prstGeom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 Pays Off: </a:t>
            </a:r>
            <a:r>
              <a:rPr lang="en"/>
              <a:t>Proven and Cost-Effective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3448375" y="2020000"/>
            <a:ext cx="2247900" cy="2865000"/>
          </a:xfrm>
          <a:prstGeom prst="rect">
            <a:avLst/>
          </a:prstGeom>
          <a:solidFill>
            <a:srgbClr val="522D91"/>
          </a:solidFill>
          <a:ln>
            <a:noFill/>
          </a:ln>
          <a:effectLst>
            <a:outerShdw blurRad="157163" rotWithShape="0" algn="bl" dir="2520000" dist="200025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653425" y="2019950"/>
            <a:ext cx="2247900" cy="2865000"/>
          </a:xfrm>
          <a:prstGeom prst="rect">
            <a:avLst/>
          </a:prstGeom>
          <a:solidFill>
            <a:srgbClr val="522D91"/>
          </a:solidFill>
          <a:ln>
            <a:noFill/>
          </a:ln>
          <a:effectLst>
            <a:outerShdw blurRad="157163" rotWithShape="0" algn="bl" dir="2520000" dist="200025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645025" y="4185918"/>
            <a:ext cx="22479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CareQuest Institute for Oral Health, 2022</a:t>
            </a:r>
            <a:endParaRPr sz="1200"/>
          </a:p>
        </p:txBody>
      </p:sp>
      <p:sp>
        <p:nvSpPr>
          <p:cNvPr id="140" name="Google Shape;140;p17"/>
          <p:cNvSpPr txBox="1"/>
          <p:nvPr/>
        </p:nvSpPr>
        <p:spPr>
          <a:xfrm>
            <a:off x="645025" y="2999100"/>
            <a:ext cx="22479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8x more likely </a:t>
            </a:r>
            <a:b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to have an ER visit for a dental condition.</a:t>
            </a:r>
            <a:r>
              <a:rPr lang="en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3444100" y="2019950"/>
            <a:ext cx="2247900" cy="1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School sealant programs could save up to </a:t>
            </a:r>
            <a:r>
              <a:rPr b="1" lang="en" sz="2300">
                <a:solidFill>
                  <a:srgbClr val="FFE599"/>
                </a:solidFill>
              </a:rPr>
              <a:t>$300M</a:t>
            </a:r>
            <a:r>
              <a:rPr lang="en" sz="2300">
                <a:solidFill>
                  <a:schemeClr val="lt1"/>
                </a:solidFill>
              </a:rPr>
              <a:t> </a:t>
            </a:r>
            <a:r>
              <a:rPr lang="en" sz="2000">
                <a:solidFill>
                  <a:schemeClr val="lt1"/>
                </a:solidFill>
              </a:rPr>
              <a:t>by providing sealants to low-income children.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444150" y="3048325"/>
            <a:ext cx="2247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6247450" y="2020000"/>
            <a:ext cx="2247900" cy="2865000"/>
          </a:xfrm>
          <a:prstGeom prst="rect">
            <a:avLst/>
          </a:prstGeom>
          <a:solidFill>
            <a:srgbClr val="522D91"/>
          </a:solidFill>
          <a:ln>
            <a:noFill/>
          </a:ln>
          <a:effectLst>
            <a:outerShdw blurRad="157163" rotWithShape="0" algn="bl" dir="2520000" dist="200025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6243325" y="4453537"/>
            <a:ext cx="22479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CDC, 2024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243175" y="2964513"/>
            <a:ext cx="22479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saves an estimated </a:t>
            </a:r>
            <a:b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$6.5 billion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53575" y="2010737"/>
            <a:ext cx="224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Medicaid enrollees with no preventive dental visits are</a:t>
            </a:r>
            <a:endParaRPr/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425475" y="4296680"/>
            <a:ext cx="2247900" cy="1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CDC, 2024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243175" y="2012750"/>
            <a:ext cx="224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Providing one year of fluoridated water in the U.S.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243325" y="3794608"/>
            <a:ext cx="224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averted dental treatment costs.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976639" y="1271749"/>
            <a:ext cx="19095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Access to Care</a:t>
            </a:r>
            <a:endParaRPr b="1" sz="22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3729674" y="1283475"/>
            <a:ext cx="21870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Dental Sealants</a:t>
            </a:r>
            <a:endParaRPr b="1" sz="22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6569050" y="1171958"/>
            <a:ext cx="21870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Fluoridated Wate</a:t>
            </a: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 rot="5400000">
            <a:off x="440150" y="1357626"/>
            <a:ext cx="744900" cy="318600"/>
          </a:xfrm>
          <a:prstGeom prst="triangle">
            <a:avLst>
              <a:gd fmla="val 50000" name="adj"/>
            </a:avLst>
          </a:prstGeom>
          <a:solidFill>
            <a:srgbClr val="522D91"/>
          </a:solidFill>
          <a:ln>
            <a:noFill/>
          </a:ln>
        </p:spPr>
        <p:txBody>
          <a:bodyPr anchorCtr="0" anchor="ctr" bIns="84925" lIns="84925" spcFirstLastPara="1" rIns="84925" wrap="square" tIns="84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 rot="5400000">
            <a:off x="3212327" y="1365056"/>
            <a:ext cx="744900" cy="318600"/>
          </a:xfrm>
          <a:prstGeom prst="triangle">
            <a:avLst>
              <a:gd fmla="val 50000" name="adj"/>
            </a:avLst>
          </a:prstGeom>
          <a:solidFill>
            <a:srgbClr val="522D91"/>
          </a:solidFill>
          <a:ln>
            <a:noFill/>
          </a:ln>
        </p:spPr>
        <p:txBody>
          <a:bodyPr anchorCtr="0" anchor="ctr" bIns="84925" lIns="84925" spcFirstLastPara="1" rIns="84925" wrap="square" tIns="84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 rot="5400000">
            <a:off x="6006882" y="1388647"/>
            <a:ext cx="744900" cy="318600"/>
          </a:xfrm>
          <a:prstGeom prst="triangle">
            <a:avLst>
              <a:gd fmla="val 50000" name="adj"/>
            </a:avLst>
          </a:prstGeom>
          <a:solidFill>
            <a:srgbClr val="522D91"/>
          </a:solidFill>
          <a:ln>
            <a:noFill/>
          </a:ln>
        </p:spPr>
        <p:txBody>
          <a:bodyPr anchorCtr="0" anchor="ctr" bIns="84925" lIns="84925" spcFirstLastPara="1" rIns="84925" wrap="square" tIns="84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 Pays Off in [STATE]</a:t>
            </a:r>
            <a:endParaRPr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600850" y="1114000"/>
            <a:ext cx="793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265500" y="1983997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Oral </a:t>
            </a:r>
            <a:br>
              <a:rPr lang="en"/>
            </a:br>
            <a:r>
              <a:rPr lang="en"/>
              <a:t>Health Programs (SOHPs)</a:t>
            </a:r>
            <a:endParaRPr/>
          </a:p>
        </p:txBody>
      </p:sp>
      <p:sp>
        <p:nvSpPr>
          <p:cNvPr id="167" name="Google Shape;167;p19"/>
          <p:cNvSpPr/>
          <p:nvPr>
            <p:ph idx="2" type="pic"/>
          </p:nvPr>
        </p:nvSpPr>
        <p:spPr>
          <a:xfrm>
            <a:off x="4604850" y="12850"/>
            <a:ext cx="4539300" cy="5143500"/>
          </a:xfrm>
          <a:prstGeom prst="rect">
            <a:avLst/>
          </a:prstGeom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504626" y="3303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</a:t>
            </a:r>
            <a:r>
              <a:rPr lang="en"/>
              <a:t> Oral Health Programs (SOHPs)</a:t>
            </a:r>
            <a:endParaRPr/>
          </a:p>
        </p:txBody>
      </p:sp>
      <p:pic>
        <p:nvPicPr>
          <p:cNvPr id="173" name="Google Shape;173;p20" title="SOHP5icons.png"/>
          <p:cNvPicPr preferRelativeResize="0"/>
          <p:nvPr/>
        </p:nvPicPr>
        <p:blipFill rotWithShape="1">
          <a:blip r:embed="rId3">
            <a:alphaModFix/>
          </a:blip>
          <a:srcRect b="59064" l="0" r="67450" t="3936"/>
          <a:stretch/>
        </p:blipFill>
        <p:spPr>
          <a:xfrm>
            <a:off x="573615" y="1101922"/>
            <a:ext cx="1605000" cy="141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526931" y="2413140"/>
            <a:ext cx="1756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Surveillance &amp; </a:t>
            </a:r>
            <a:br>
              <a:rPr b="1" lang="en" sz="1800"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b="1"/>
          </a:p>
        </p:txBody>
      </p:sp>
      <p:sp>
        <p:nvSpPr>
          <p:cNvPr id="175" name="Google Shape;175;p20"/>
          <p:cNvSpPr txBox="1"/>
          <p:nvPr/>
        </p:nvSpPr>
        <p:spPr>
          <a:xfrm>
            <a:off x="2665353" y="2413140"/>
            <a:ext cx="16713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Prevention </a:t>
            </a:r>
            <a:br>
              <a:rPr b="1" lang="en" sz="1800"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programs</a:t>
            </a:r>
            <a:endParaRPr b="1"/>
          </a:p>
        </p:txBody>
      </p:sp>
      <p:sp>
        <p:nvSpPr>
          <p:cNvPr id="176" name="Google Shape;176;p20"/>
          <p:cNvSpPr txBox="1"/>
          <p:nvPr/>
        </p:nvSpPr>
        <p:spPr>
          <a:xfrm>
            <a:off x="4705387" y="2413140"/>
            <a:ext cx="16050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Policy &amp; </a:t>
            </a:r>
            <a:br>
              <a:rPr b="1" lang="en" sz="1800"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regulation</a:t>
            </a:r>
            <a:endParaRPr b="1"/>
          </a:p>
        </p:txBody>
      </p:sp>
      <p:sp>
        <p:nvSpPr>
          <p:cNvPr id="177" name="Google Shape;177;p20"/>
          <p:cNvSpPr txBox="1"/>
          <p:nvPr/>
        </p:nvSpPr>
        <p:spPr>
          <a:xfrm>
            <a:off x="1621788" y="4260549"/>
            <a:ext cx="1756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Workforce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 b="1"/>
          </a:p>
        </p:txBody>
      </p:sp>
      <p:sp>
        <p:nvSpPr>
          <p:cNvPr id="178" name="Google Shape;178;p20"/>
          <p:cNvSpPr txBox="1"/>
          <p:nvPr/>
        </p:nvSpPr>
        <p:spPr>
          <a:xfrm>
            <a:off x="6622021" y="2381006"/>
            <a:ext cx="2119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Convening cross-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sector partnerships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9" name="Google Shape;179;p20" title="SOHP5icons.png"/>
          <p:cNvPicPr preferRelativeResize="0"/>
          <p:nvPr/>
        </p:nvPicPr>
        <p:blipFill rotWithShape="1">
          <a:blip r:embed="rId3">
            <a:alphaModFix/>
          </a:blip>
          <a:srcRect b="3560" l="16389" r="53532" t="61463"/>
          <a:stretch/>
        </p:blipFill>
        <p:spPr>
          <a:xfrm>
            <a:off x="1775524" y="2972158"/>
            <a:ext cx="1492825" cy="134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 title="SOHP5icons.png"/>
          <p:cNvPicPr preferRelativeResize="0"/>
          <p:nvPr/>
        </p:nvPicPr>
        <p:blipFill rotWithShape="1">
          <a:blip r:embed="rId3">
            <a:alphaModFix/>
          </a:blip>
          <a:srcRect b="3560" l="53463" r="19484" t="61463"/>
          <a:stretch/>
        </p:blipFill>
        <p:spPr>
          <a:xfrm>
            <a:off x="7021350" y="1136175"/>
            <a:ext cx="1342629" cy="134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title="SOHP5icons.png"/>
          <p:cNvPicPr preferRelativeResize="0"/>
          <p:nvPr/>
        </p:nvPicPr>
        <p:blipFill rotWithShape="1">
          <a:blip r:embed="rId3">
            <a:alphaModFix/>
          </a:blip>
          <a:srcRect b="59064" l="33586" r="36675" t="3936"/>
          <a:stretch/>
        </p:blipFill>
        <p:spPr>
          <a:xfrm>
            <a:off x="2769841" y="1129657"/>
            <a:ext cx="1437540" cy="138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 title="SOHP5icons.png"/>
          <p:cNvPicPr preferRelativeResize="0"/>
          <p:nvPr/>
        </p:nvPicPr>
        <p:blipFill rotWithShape="1">
          <a:blip r:embed="rId3">
            <a:alphaModFix/>
          </a:blip>
          <a:srcRect b="59064" l="69033" r="2467" t="3936"/>
          <a:stretch/>
        </p:blipFill>
        <p:spPr>
          <a:xfrm>
            <a:off x="4836650" y="995101"/>
            <a:ext cx="1605000" cy="1618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3619235" y="4237022"/>
            <a:ext cx="1756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Public health education</a:t>
            </a:r>
            <a:endParaRPr b="1"/>
          </a:p>
        </p:txBody>
      </p:sp>
      <p:pic>
        <p:nvPicPr>
          <p:cNvPr id="184" name="Google Shape;184;p20" title="Schools served increased from 2,446 to 3,043(10).png"/>
          <p:cNvPicPr preferRelativeResize="0"/>
          <p:nvPr/>
        </p:nvPicPr>
        <p:blipFill rotWithShape="1">
          <a:blip r:embed="rId4">
            <a:alphaModFix/>
          </a:blip>
          <a:srcRect b="76202" l="49254" r="36737" t="14777"/>
          <a:stretch/>
        </p:blipFill>
        <p:spPr>
          <a:xfrm>
            <a:off x="3762862" y="3082330"/>
            <a:ext cx="1492838" cy="12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5478750" y="4237025"/>
            <a:ext cx="2660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Community based dental public health programs</a:t>
            </a:r>
            <a:endParaRPr b="1"/>
          </a:p>
        </p:txBody>
      </p:sp>
      <p:pic>
        <p:nvPicPr>
          <p:cNvPr id="186" name="Google Shape;186;p20" title="Schools served increased from 2,446 to 3,043(17).png"/>
          <p:cNvPicPr preferRelativeResize="0"/>
          <p:nvPr/>
        </p:nvPicPr>
        <p:blipFill rotWithShape="1">
          <a:blip r:embed="rId5">
            <a:alphaModFix/>
          </a:blip>
          <a:srcRect b="9806" l="69540" r="0" t="59927"/>
          <a:stretch/>
        </p:blipFill>
        <p:spPr>
          <a:xfrm rot="5257748">
            <a:off x="6094934" y="2904283"/>
            <a:ext cx="1428337" cy="177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Impact (Story)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600850" y="1114000"/>
            <a:ext cx="771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highlight>
                  <a:srgbClr val="FFFF00"/>
                </a:highlight>
              </a:rPr>
              <a:t>Add a “human” story: family or community benefiting from SOHP services in your state</a:t>
            </a:r>
            <a:endParaRPr sz="2600"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of Impact (Data)</a:t>
            </a:r>
            <a:endParaRPr/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600850" y="1114000"/>
            <a:ext cx="828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sz="2600">
                <a:highlight>
                  <a:srgbClr val="FFFF00"/>
                </a:highlight>
              </a:rPr>
              <a:t>Add s</a:t>
            </a:r>
            <a:r>
              <a:rPr lang="en" sz="2600">
                <a:highlight>
                  <a:srgbClr val="FFFF00"/>
                </a:highlight>
              </a:rPr>
              <a:t>tate examples of improved oral health outcomes, especially among low-income and other at-risk populations</a:t>
            </a:r>
            <a:endParaRPr sz="26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97A7"/>
              </a:buClr>
              <a:buSzPts val="1800"/>
              <a:buChar char="●"/>
            </a:pPr>
            <a:r>
              <a:rPr lang="en" sz="2600">
                <a:highlight>
                  <a:srgbClr val="FFFF00"/>
                </a:highlight>
              </a:rPr>
              <a:t>Add other metrics: sealant rates, fluoridation coverage, workforce placements</a:t>
            </a:r>
            <a:endParaRPr sz="26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223525" y="15469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Partnerships Amplify Results</a:t>
            </a:r>
            <a:endParaRPr/>
          </a:p>
        </p:txBody>
      </p:sp>
      <p:pic>
        <p:nvPicPr>
          <p:cNvPr id="204" name="Google Shape;204;p23" title="AdobeStock_321830066_Preview.jpeg"/>
          <p:cNvPicPr preferRelativeResize="0"/>
          <p:nvPr/>
        </p:nvPicPr>
        <p:blipFill rotWithShape="1">
          <a:blip r:embed="rId3">
            <a:alphaModFix/>
          </a:blip>
          <a:srcRect b="0" l="20789" r="20795" t="0"/>
          <a:stretch/>
        </p:blipFill>
        <p:spPr>
          <a:xfrm>
            <a:off x="4639350" y="0"/>
            <a:ext cx="450464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24"/>
          <p:cNvCxnSpPr/>
          <p:nvPr/>
        </p:nvCxnSpPr>
        <p:spPr>
          <a:xfrm>
            <a:off x="6253525" y="3557525"/>
            <a:ext cx="1221900" cy="239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4"/>
          <p:cNvCxnSpPr>
            <a:endCxn id="211" idx="0"/>
          </p:cNvCxnSpPr>
          <p:nvPr/>
        </p:nvCxnSpPr>
        <p:spPr>
          <a:xfrm>
            <a:off x="7387613" y="1788550"/>
            <a:ext cx="571200" cy="144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4"/>
          <p:cNvCxnSpPr/>
          <p:nvPr/>
        </p:nvCxnSpPr>
        <p:spPr>
          <a:xfrm flipH="1">
            <a:off x="6029000" y="1840275"/>
            <a:ext cx="885000" cy="132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4"/>
          <p:cNvCxnSpPr/>
          <p:nvPr/>
        </p:nvCxnSpPr>
        <p:spPr>
          <a:xfrm>
            <a:off x="1657069" y="2733979"/>
            <a:ext cx="1228800" cy="92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4"/>
          <p:cNvCxnSpPr>
            <a:stCxn id="215" idx="0"/>
            <a:endCxn id="216" idx="3"/>
          </p:cNvCxnSpPr>
          <p:nvPr/>
        </p:nvCxnSpPr>
        <p:spPr>
          <a:xfrm rot="10800000">
            <a:off x="4877538" y="1825038"/>
            <a:ext cx="867600" cy="107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4"/>
          <p:cNvCxnSpPr/>
          <p:nvPr/>
        </p:nvCxnSpPr>
        <p:spPr>
          <a:xfrm flipH="1" rot="10800000">
            <a:off x="3988350" y="3598875"/>
            <a:ext cx="1224900" cy="375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4"/>
          <p:cNvCxnSpPr>
            <a:stCxn id="216" idx="1"/>
            <a:endCxn id="219" idx="3"/>
          </p:cNvCxnSpPr>
          <p:nvPr/>
        </p:nvCxnSpPr>
        <p:spPr>
          <a:xfrm flipH="1">
            <a:off x="1924865" y="1824906"/>
            <a:ext cx="1616400" cy="607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4"/>
          <p:cNvSpPr/>
          <p:nvPr/>
        </p:nvSpPr>
        <p:spPr>
          <a:xfrm>
            <a:off x="2629213" y="3190400"/>
            <a:ext cx="1616400" cy="16164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5026188" y="2898138"/>
            <a:ext cx="1437900" cy="14379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3513975" y="1129500"/>
            <a:ext cx="1390800" cy="13908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561419" y="1583250"/>
            <a:ext cx="1390800" cy="13908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4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SOHPs Convene Broad Networks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5077305" y="3166566"/>
            <a:ext cx="13362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Dental and medical associations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588719" y="1965881"/>
            <a:ext cx="13362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Schools and universities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3541265" y="1358256"/>
            <a:ext cx="13362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Health centers and 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hospitals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715738" y="3530274"/>
            <a:ext cx="14379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Insurers </a:t>
            </a:r>
            <a:b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and policymakers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7205663" y="3233650"/>
            <a:ext cx="1506300" cy="15063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7245350" y="3530275"/>
            <a:ext cx="14379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Other governmental agencies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6449675" y="767588"/>
            <a:ext cx="1258500" cy="12585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6397600" y="1196300"/>
            <a:ext cx="13362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Coalitions</a:t>
            </a:r>
            <a:endParaRPr b="1" sz="17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"/>
              <a:t>L</a:t>
            </a:r>
            <a:r>
              <a:rPr lang="en"/>
              <a:t>everaged impact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600850" y="1114000"/>
            <a:ext cx="795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sz="2400"/>
              <a:t>S</a:t>
            </a:r>
            <a:r>
              <a:rPr lang="en" sz="2400"/>
              <a:t>tate funding for SOHPs </a:t>
            </a:r>
            <a:r>
              <a:rPr b="1" lang="en" sz="2400">
                <a:solidFill>
                  <a:srgbClr val="522D91"/>
                </a:solidFill>
              </a:rPr>
              <a:t>leverages impact</a:t>
            </a:r>
            <a:r>
              <a:rPr lang="en" sz="2400"/>
              <a:t> by unlocking federal grants, foundation funding, and in-kind </a:t>
            </a:r>
            <a:br>
              <a:rPr lang="en" sz="2400"/>
            </a:br>
            <a:r>
              <a:rPr lang="en" sz="2400"/>
              <a:t>partner contributions. </a:t>
            </a:r>
            <a:endParaRPr sz="2400"/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sz="2400"/>
              <a:t>Enables SOHPs to </a:t>
            </a:r>
            <a:r>
              <a:rPr b="1" lang="en" sz="2400">
                <a:solidFill>
                  <a:srgbClr val="522D91"/>
                </a:solidFill>
              </a:rPr>
              <a:t>convene coalitions and align </a:t>
            </a:r>
            <a:br>
              <a:rPr b="1" lang="en" sz="2400">
                <a:solidFill>
                  <a:srgbClr val="522D91"/>
                </a:solidFill>
              </a:rPr>
            </a:br>
            <a:r>
              <a:rPr b="1" lang="en" sz="2400">
                <a:solidFill>
                  <a:srgbClr val="522D91"/>
                </a:solidFill>
              </a:rPr>
              <a:t>efforts</a:t>
            </a:r>
            <a:r>
              <a:rPr lang="en" sz="2400"/>
              <a:t> across health systems, schools, insurers, and community organizations.</a:t>
            </a:r>
            <a:endParaRPr sz="2400"/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600"/>
              <a:buChar char="●"/>
            </a:pPr>
            <a:r>
              <a:rPr lang="en" sz="2400"/>
              <a:t>Modest cost of SOPH translates to statewide prevention programs that </a:t>
            </a:r>
            <a:r>
              <a:rPr b="1" lang="en" sz="2400">
                <a:solidFill>
                  <a:srgbClr val="522D91"/>
                </a:solidFill>
              </a:rPr>
              <a:t>improve overall health</a:t>
            </a:r>
            <a:r>
              <a:rPr lang="en" sz="2400"/>
              <a:t> and </a:t>
            </a:r>
            <a:r>
              <a:rPr b="1" lang="en" sz="2400">
                <a:solidFill>
                  <a:srgbClr val="522D91"/>
                </a:solidFill>
              </a:rPr>
              <a:t>save dollars</a:t>
            </a:r>
            <a:r>
              <a:rPr lang="en" sz="2400"/>
              <a:t> in treatment costs.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 Voices</a:t>
            </a:r>
            <a:endParaRPr/>
          </a:p>
        </p:txBody>
      </p:sp>
      <p:pic>
        <p:nvPicPr>
          <p:cNvPr id="240" name="Google Shape;240;p26" title="Untitled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900" y="1794977"/>
            <a:ext cx="3176475" cy="27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 title="Untitled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9925" y="679479"/>
            <a:ext cx="3586650" cy="31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/>
          <p:nvPr/>
        </p:nvSpPr>
        <p:spPr>
          <a:xfrm>
            <a:off x="961250" y="2008825"/>
            <a:ext cx="3098100" cy="22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Add quote here</a:t>
            </a:r>
            <a:endParaRPr sz="2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4764200" y="856150"/>
            <a:ext cx="3098100" cy="23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Add quote here</a:t>
            </a:r>
            <a:endParaRPr sz="2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23400" y="274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Oral Health Matters</a:t>
            </a:r>
            <a:endParaRPr/>
          </a:p>
        </p:txBody>
      </p:sp>
      <p:sp>
        <p:nvSpPr>
          <p:cNvPr id="57" name="Google Shape;57;p9"/>
          <p:cNvSpPr txBox="1"/>
          <p:nvPr>
            <p:ph idx="4294967295" type="subTitle"/>
          </p:nvPr>
        </p:nvSpPr>
        <p:spPr>
          <a:xfrm>
            <a:off x="3051575" y="1544713"/>
            <a:ext cx="4182900" cy="9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>
                <a:solidFill>
                  <a:srgbClr val="522D91"/>
                </a:solidFill>
              </a:rPr>
              <a:t>Oral health = overall health, equity and opportunity</a:t>
            </a:r>
            <a:endParaRPr b="1" sz="2400">
              <a:solidFill>
                <a:srgbClr val="522D91"/>
              </a:solidFill>
            </a:endParaRPr>
          </a:p>
        </p:txBody>
      </p:sp>
      <p:pic>
        <p:nvPicPr>
          <p:cNvPr id="58" name="Google Shape;58;p9" title="Schools served increased from 2,446 to 3,043(19).png"/>
          <p:cNvPicPr preferRelativeResize="0"/>
          <p:nvPr/>
        </p:nvPicPr>
        <p:blipFill rotWithShape="1">
          <a:blip r:embed="rId3">
            <a:alphaModFix/>
          </a:blip>
          <a:srcRect b="9442" l="35163" r="18056" t="54446"/>
          <a:stretch/>
        </p:blipFill>
        <p:spPr>
          <a:xfrm>
            <a:off x="924300" y="1149400"/>
            <a:ext cx="1995786" cy="1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idx="4294967295" type="subTitle"/>
          </p:nvPr>
        </p:nvSpPr>
        <p:spPr>
          <a:xfrm>
            <a:off x="4973475" y="2987838"/>
            <a:ext cx="3809100" cy="9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>
                <a:solidFill>
                  <a:srgbClr val="522D91"/>
                </a:solidFill>
              </a:rPr>
              <a:t>Impacts learning, nutrition, employment, self-esteem</a:t>
            </a:r>
            <a:endParaRPr b="1" sz="2400">
              <a:solidFill>
                <a:srgbClr val="522D91"/>
              </a:solidFill>
            </a:endParaRPr>
          </a:p>
        </p:txBody>
      </p:sp>
      <p:pic>
        <p:nvPicPr>
          <p:cNvPr id="60" name="Google Shape;60;p9" title="Schools served increased from 2,446 to 3,043(19).png"/>
          <p:cNvPicPr preferRelativeResize="0"/>
          <p:nvPr/>
        </p:nvPicPr>
        <p:blipFill rotWithShape="1">
          <a:blip r:embed="rId3">
            <a:alphaModFix/>
          </a:blip>
          <a:srcRect b="9442" l="35163" r="18056" t="54446"/>
          <a:stretch/>
        </p:blipFill>
        <p:spPr>
          <a:xfrm>
            <a:off x="2833776" y="2571738"/>
            <a:ext cx="1995786" cy="1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/>
        </p:nvSpPr>
        <p:spPr>
          <a:xfrm>
            <a:off x="1583138" y="1729575"/>
            <a:ext cx="714300" cy="7143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3490388" y="3148600"/>
            <a:ext cx="714300" cy="714300"/>
          </a:xfrm>
          <a:prstGeom prst="ellipse">
            <a:avLst/>
          </a:prstGeom>
          <a:solidFill>
            <a:srgbClr val="0097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[STATE] Partners and Funders</a:t>
            </a:r>
            <a:endParaRPr/>
          </a:p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600851" y="1113990"/>
            <a:ext cx="803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highlight>
                  <a:srgbClr val="FFFF00"/>
                </a:highlight>
              </a:rPr>
              <a:t>Add logos here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265500" y="1847450"/>
            <a:ext cx="40452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Accountability </a:t>
            </a:r>
            <a:br>
              <a:rPr lang="en"/>
            </a:br>
            <a:r>
              <a:rPr lang="en"/>
              <a:t>to Funders</a:t>
            </a:r>
            <a:endParaRPr/>
          </a:p>
        </p:txBody>
      </p:sp>
      <p:pic>
        <p:nvPicPr>
          <p:cNvPr id="255" name="Google Shape;255;p28" title="AdobeStock_537858390.jpeg"/>
          <p:cNvPicPr preferRelativeResize="0"/>
          <p:nvPr/>
        </p:nvPicPr>
        <p:blipFill rotWithShape="1">
          <a:blip r:embed="rId3">
            <a:alphaModFix/>
          </a:blip>
          <a:srcRect b="0" l="20816" r="20810" t="0"/>
          <a:stretch/>
        </p:blipFill>
        <p:spPr>
          <a:xfrm>
            <a:off x="4639350" y="0"/>
            <a:ext cx="450464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 title="AdobeStock_127542566.jpeg"/>
          <p:cNvPicPr preferRelativeResize="0"/>
          <p:nvPr/>
        </p:nvPicPr>
        <p:blipFill rotWithShape="1">
          <a:blip r:embed="rId4">
            <a:alphaModFix/>
          </a:blip>
          <a:srcRect b="2581" l="41755" r="0" t="0"/>
          <a:stretch/>
        </p:blipFill>
        <p:spPr>
          <a:xfrm>
            <a:off x="4572000" y="0"/>
            <a:ext cx="4623898" cy="5143501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228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type="title"/>
          </p:nvPr>
        </p:nvSpPr>
        <p:spPr>
          <a:xfrm>
            <a:off x="385991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</a:t>
            </a:r>
            <a:r>
              <a:rPr lang="en"/>
              <a:t> Data for Impact</a:t>
            </a:r>
            <a:endParaRPr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386000" y="1127713"/>
            <a:ext cx="4185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sz="2400"/>
              <a:t>Demonstrate accountability </a:t>
            </a:r>
            <a:br>
              <a:rPr lang="en" sz="2400"/>
            </a:br>
            <a:r>
              <a:rPr lang="en" sz="2400"/>
              <a:t>to funders and policymakers</a:t>
            </a:r>
            <a:endParaRPr sz="2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sz="2400"/>
              <a:t>Highlight disparities and target equity strategies</a:t>
            </a:r>
            <a:endParaRPr sz="2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sz="2400"/>
              <a:t>Guide program design </a:t>
            </a:r>
            <a:br>
              <a:rPr lang="en" sz="2400"/>
            </a:br>
            <a:r>
              <a:rPr lang="en" sz="2400"/>
              <a:t>and policy</a:t>
            </a:r>
            <a:endParaRPr sz="2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sz="2400"/>
              <a:t>Share transparent results with partners and the public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63" name="Google Shape;263;p29" title="AdobeStock_1531041463_Preview.jpeg"/>
          <p:cNvPicPr preferRelativeResize="0"/>
          <p:nvPr/>
        </p:nvPicPr>
        <p:blipFill rotWithShape="1">
          <a:blip r:embed="rId3">
            <a:alphaModFix/>
          </a:blip>
          <a:srcRect b="4939" l="34439" r="0" t="6697"/>
          <a:stretch/>
        </p:blipFill>
        <p:spPr>
          <a:xfrm>
            <a:off x="4800500" y="0"/>
            <a:ext cx="5187150" cy="51595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228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Takes for SOHPs to </a:t>
            </a:r>
            <a:r>
              <a:rPr lang="en"/>
              <a:t>Succeed</a:t>
            </a:r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1560613" y="1436300"/>
            <a:ext cx="2673600" cy="24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Skilled leadership </a:t>
            </a:r>
            <a:br>
              <a:rPr lang="en" sz="2200"/>
            </a:br>
            <a:r>
              <a:rPr lang="en" sz="2200"/>
              <a:t>and staff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" sz="2200"/>
              <a:t>Stable or increased funding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2400"/>
              </a:spcAft>
              <a:buNone/>
            </a:pPr>
            <a:r>
              <a:rPr lang="en" sz="2200"/>
              <a:t>Policy support for prevention and workforce initiatives</a:t>
            </a:r>
            <a:endParaRPr sz="2200"/>
          </a:p>
        </p:txBody>
      </p:sp>
      <p:pic>
        <p:nvPicPr>
          <p:cNvPr id="270" name="Google Shape;270;p30" title="SOHP5icons.png"/>
          <p:cNvPicPr preferRelativeResize="0"/>
          <p:nvPr/>
        </p:nvPicPr>
        <p:blipFill rotWithShape="1">
          <a:blip r:embed="rId3">
            <a:alphaModFix/>
          </a:blip>
          <a:srcRect b="59064" l="69033" r="2467" t="3936"/>
          <a:stretch/>
        </p:blipFill>
        <p:spPr>
          <a:xfrm>
            <a:off x="693067" y="3495112"/>
            <a:ext cx="948759" cy="9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 title="SOHP5icons.png"/>
          <p:cNvPicPr preferRelativeResize="0"/>
          <p:nvPr/>
        </p:nvPicPr>
        <p:blipFill rotWithShape="1">
          <a:blip r:embed="rId3">
            <a:alphaModFix/>
          </a:blip>
          <a:srcRect b="3560" l="53463" r="19484" t="61463"/>
          <a:stretch/>
        </p:blipFill>
        <p:spPr>
          <a:xfrm>
            <a:off x="4776914" y="1381899"/>
            <a:ext cx="775021" cy="7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 title="Schools served increased from 2,446 to 3,043(10).png"/>
          <p:cNvPicPr preferRelativeResize="0"/>
          <p:nvPr/>
        </p:nvPicPr>
        <p:blipFill rotWithShape="1">
          <a:blip r:embed="rId4">
            <a:alphaModFix/>
          </a:blip>
          <a:srcRect b="78341" l="7176" r="69627" t="6138"/>
          <a:stretch/>
        </p:blipFill>
        <p:spPr>
          <a:xfrm>
            <a:off x="471118" y="1127900"/>
            <a:ext cx="1274130" cy="116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 title="Schools served increased from 2,446 to 3,043(10).png"/>
          <p:cNvPicPr preferRelativeResize="0"/>
          <p:nvPr/>
        </p:nvPicPr>
        <p:blipFill rotWithShape="1">
          <a:blip r:embed="rId4">
            <a:alphaModFix/>
          </a:blip>
          <a:srcRect b="66189" l="7176" r="69627" t="20840"/>
          <a:stretch/>
        </p:blipFill>
        <p:spPr>
          <a:xfrm>
            <a:off x="444300" y="2322654"/>
            <a:ext cx="1327768" cy="101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 title="Schools served increased from 2,446 to 3,043(18).png"/>
          <p:cNvPicPr preferRelativeResize="0"/>
          <p:nvPr/>
        </p:nvPicPr>
        <p:blipFill rotWithShape="1">
          <a:blip r:embed="rId5">
            <a:alphaModFix/>
          </a:blip>
          <a:srcRect b="39983" l="45519" r="37626" t="45569"/>
          <a:stretch/>
        </p:blipFill>
        <p:spPr>
          <a:xfrm>
            <a:off x="4727828" y="2336404"/>
            <a:ext cx="905248" cy="96988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5637050" y="1374375"/>
            <a:ext cx="3074400" cy="14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Partnerships to expand reach and sustainability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000"/>
              </a:spcBef>
              <a:spcAft>
                <a:spcPts val="2400"/>
              </a:spcAft>
              <a:buNone/>
            </a:pPr>
            <a:r>
              <a:rPr lang="en" sz="2200"/>
              <a:t>Access to valid data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1" title="AdobeStock_308601218.jpeg"/>
          <p:cNvPicPr preferRelativeResize="0"/>
          <p:nvPr/>
        </p:nvPicPr>
        <p:blipFill rotWithShape="1">
          <a:blip r:embed="rId3">
            <a:alphaModFix/>
          </a:blip>
          <a:srcRect b="9495" l="3993" r="0" t="948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>
            <p:ph type="title"/>
          </p:nvPr>
        </p:nvSpPr>
        <p:spPr>
          <a:xfrm>
            <a:off x="345825" y="673250"/>
            <a:ext cx="438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chemeClr val="lt1"/>
                </a:solidFill>
                <a:highlight>
                  <a:srgbClr val="FFFF00"/>
                </a:highlight>
              </a:rPr>
              <a:t>The Vision</a:t>
            </a:r>
            <a:endParaRPr sz="3600">
              <a:solidFill>
                <a:schemeClr val="lt1"/>
              </a:solidFill>
              <a:highlight>
                <a:srgbClr val="FFFF00"/>
              </a:highlight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323850" y="2418400"/>
            <a:ext cx="4747800" cy="2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people and communities in Vermont have equitable opportunities to achieve their highest level of health and well-being. This will not be possible without the work of a strong state </a:t>
            </a:r>
            <a:b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oral health program.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2" title="AdobeStock_940892121.jpeg"/>
          <p:cNvPicPr preferRelativeResize="0"/>
          <p:nvPr/>
        </p:nvPicPr>
        <p:blipFill rotWithShape="1">
          <a:blip r:embed="rId3">
            <a:alphaModFix/>
          </a:blip>
          <a:srcRect b="1830" l="0" r="0" t="1830"/>
          <a:stretch/>
        </p:blipFill>
        <p:spPr>
          <a:xfrm>
            <a:off x="-380975" y="0"/>
            <a:ext cx="95249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>
            <p:ph type="title"/>
          </p:nvPr>
        </p:nvSpPr>
        <p:spPr>
          <a:xfrm>
            <a:off x="290563" y="4159400"/>
            <a:ext cx="81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solidFill>
                  <a:schemeClr val="lt1"/>
                </a:solidFill>
              </a:rPr>
              <a:t>Together, we can make it happen.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type="title"/>
          </p:nvPr>
        </p:nvSpPr>
        <p:spPr>
          <a:xfrm>
            <a:off x="0" y="1233175"/>
            <a:ext cx="91440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/>
              <a:t>Thank you!</a:t>
            </a:r>
            <a:endParaRPr b="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265500" y="15475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Personal Side of Oral Health</a:t>
            </a:r>
            <a:endParaRPr/>
          </a:p>
        </p:txBody>
      </p:sp>
      <p:pic>
        <p:nvPicPr>
          <p:cNvPr id="68" name="Google Shape;68;p10" title="AdobeStock_524972490.jpeg"/>
          <p:cNvPicPr preferRelativeResize="0"/>
          <p:nvPr/>
        </p:nvPicPr>
        <p:blipFill rotWithShape="1">
          <a:blip r:embed="rId3">
            <a:alphaModFix/>
          </a:blip>
          <a:srcRect b="0" l="34668" r="6341" t="0"/>
          <a:stretch/>
        </p:blipFill>
        <p:spPr>
          <a:xfrm>
            <a:off x="4591725" y="0"/>
            <a:ext cx="45522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3448375" y="2076025"/>
            <a:ext cx="2247900" cy="2754900"/>
          </a:xfrm>
          <a:prstGeom prst="rect">
            <a:avLst/>
          </a:prstGeom>
          <a:solidFill>
            <a:srgbClr val="522D91"/>
          </a:solidFill>
          <a:ln>
            <a:noFill/>
          </a:ln>
          <a:effectLst>
            <a:outerShdw blurRad="157163" rotWithShape="0" algn="bl" dir="2520000" dist="200025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Challenge: Personal</a:t>
            </a:r>
            <a:r>
              <a:rPr lang="en"/>
              <a:t> </a:t>
            </a:r>
            <a:r>
              <a:rPr lang="en"/>
              <a:t>Burden</a:t>
            </a:r>
            <a:r>
              <a:rPr lang="en"/>
              <a:t> in the U.S.</a:t>
            </a:r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653425" y="2076025"/>
            <a:ext cx="2247900" cy="2754900"/>
          </a:xfrm>
          <a:prstGeom prst="rect">
            <a:avLst/>
          </a:prstGeom>
          <a:solidFill>
            <a:srgbClr val="522D91"/>
          </a:solidFill>
          <a:ln>
            <a:noFill/>
          </a:ln>
          <a:effectLst>
            <a:outerShdw blurRad="157163" rotWithShape="0" algn="bl" dir="2520000" dist="200025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653425" y="3311225"/>
            <a:ext cx="22479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due to unplanned or emergency dental care.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CDC, 2024</a:t>
            </a:r>
            <a:endParaRPr b="1" sz="1200">
              <a:solidFill>
                <a:schemeClr val="l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77" name="Google Shape;77;p11"/>
          <p:cNvSpPr txBox="1"/>
          <p:nvPr/>
        </p:nvSpPr>
        <p:spPr>
          <a:xfrm>
            <a:off x="996325" y="1318400"/>
            <a:ext cx="190950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220000" dist="76200">
              <a:srgbClr val="000000">
                <a:alpha val="1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b="1" sz="25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645025" y="2106925"/>
            <a:ext cx="22479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34 million</a:t>
            </a: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school hours</a:t>
            </a: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lost on average each year</a:t>
            </a:r>
            <a:r>
              <a:rPr lang="en" sz="2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3444100" y="2117675"/>
            <a:ext cx="2247900" cy="24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D966"/>
                </a:solidFill>
              </a:rPr>
              <a:t>23% </a:t>
            </a:r>
            <a:r>
              <a:rPr b="1" lang="en" sz="2300">
                <a:solidFill>
                  <a:srgbClr val="FFD966"/>
                </a:solidFill>
              </a:rPr>
              <a:t>of low income adults</a:t>
            </a:r>
            <a:r>
              <a:rPr lang="en" sz="14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2700">
                <a:solidFill>
                  <a:srgbClr val="FFD966"/>
                </a:solidFill>
              </a:rPr>
              <a:t>avoid social activities</a:t>
            </a:r>
            <a:r>
              <a:rPr lang="en" sz="20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000">
                <a:solidFill>
                  <a:schemeClr val="lt1"/>
                </a:solidFill>
              </a:rPr>
            </a:br>
            <a:r>
              <a:rPr lang="en" sz="1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 Health Policy Institute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6247450" y="2076025"/>
            <a:ext cx="2317800" cy="2754900"/>
          </a:xfrm>
          <a:prstGeom prst="rect">
            <a:avLst/>
          </a:prstGeom>
          <a:solidFill>
            <a:srgbClr val="522D91"/>
          </a:solidFill>
          <a:ln>
            <a:noFill/>
          </a:ln>
          <a:effectLst>
            <a:outerShdw blurRad="157163" rotWithShape="0" algn="bl" dir="2520000" dist="200025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276349" y="4353675"/>
            <a:ext cx="2247900" cy="2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CDC, 2019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6276249" y="2118050"/>
            <a:ext cx="2247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Gum disease linked strongly with </a:t>
            </a:r>
            <a:r>
              <a:rPr b="1" lang="en"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heart disease and diabetes</a:t>
            </a:r>
            <a:r>
              <a:rPr b="1" lang="en" sz="2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6247425" y="3706150"/>
            <a:ext cx="231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Oral health is critical </a:t>
            </a:r>
            <a:b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overall health. 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3782700" y="1318400"/>
            <a:ext cx="208200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220000" dist="76200">
              <a:srgbClr val="000000">
                <a:alpha val="1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Quality of Life</a:t>
            </a:r>
            <a:endParaRPr b="1" sz="25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6590350" y="1318400"/>
            <a:ext cx="218700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220000" dist="76200">
              <a:srgbClr val="000000">
                <a:alpha val="1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522D91"/>
                </a:solidFill>
                <a:latin typeface="Calibri"/>
                <a:ea typeface="Calibri"/>
                <a:cs typeface="Calibri"/>
                <a:sym typeface="Calibri"/>
              </a:rPr>
              <a:t>Overall Health</a:t>
            </a:r>
            <a:endParaRPr b="1" sz="2500">
              <a:solidFill>
                <a:srgbClr val="522D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 rot="5400000">
            <a:off x="484640" y="1389651"/>
            <a:ext cx="714900" cy="305700"/>
          </a:xfrm>
          <a:prstGeom prst="triangle">
            <a:avLst>
              <a:gd fmla="val 50000" name="adj"/>
            </a:avLst>
          </a:prstGeom>
          <a:solidFill>
            <a:srgbClr val="522D91"/>
          </a:solidFill>
          <a:ln>
            <a:noFill/>
          </a:ln>
        </p:spPr>
        <p:txBody>
          <a:bodyPr anchorCtr="0" anchor="ctr" bIns="81500" lIns="81500" spcFirstLastPara="1" rIns="81500" wrap="square" tIns="8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48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 rot="5400000">
            <a:off x="3259071" y="1419429"/>
            <a:ext cx="714900" cy="305700"/>
          </a:xfrm>
          <a:prstGeom prst="triangle">
            <a:avLst>
              <a:gd fmla="val 50000" name="adj"/>
            </a:avLst>
          </a:prstGeom>
          <a:solidFill>
            <a:srgbClr val="522D91"/>
          </a:solidFill>
          <a:ln>
            <a:noFill/>
          </a:ln>
        </p:spPr>
        <p:txBody>
          <a:bodyPr anchorCtr="0" anchor="ctr" bIns="81500" lIns="81500" spcFirstLastPara="1" rIns="81500" wrap="square" tIns="8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48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 rot="5400000">
            <a:off x="6044804" y="1419429"/>
            <a:ext cx="714900" cy="305700"/>
          </a:xfrm>
          <a:prstGeom prst="triangle">
            <a:avLst>
              <a:gd fmla="val 50000" name="adj"/>
            </a:avLst>
          </a:prstGeom>
          <a:solidFill>
            <a:srgbClr val="522D91"/>
          </a:solidFill>
          <a:ln>
            <a:noFill/>
          </a:ln>
        </p:spPr>
        <p:txBody>
          <a:bodyPr anchorCtr="0" anchor="ctr" bIns="81500" lIns="81500" spcFirstLastPara="1" rIns="81500" wrap="square" tIns="8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48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472838" y="3360438"/>
            <a:ext cx="22479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due to the condition of their mouth and teeth.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Challenge: Personal Burden</a:t>
            </a:r>
            <a:r>
              <a:rPr lang="en"/>
              <a:t> in [STATE]</a:t>
            </a:r>
            <a:endParaRPr/>
          </a:p>
        </p:txBody>
      </p:sp>
      <p:pic>
        <p:nvPicPr>
          <p:cNvPr id="95" name="Google Shape;95;p12" title="State Profile Icons-4 He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305" y="1438629"/>
            <a:ext cx="1580099" cy="141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 title="State Profile Icons-5 Diabet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317" y="3265660"/>
            <a:ext cx="1418076" cy="14180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3403234" y="1239275"/>
            <a:ext cx="3924600" cy="1816800"/>
          </a:xfrm>
          <a:prstGeom prst="rect">
            <a:avLst/>
          </a:prstGeom>
          <a:solidFill>
            <a:srgbClr val="522D91"/>
          </a:solidFill>
          <a:effectLst>
            <a:outerShdw blurRad="228600" rotWithShape="0" algn="bl" dir="2640000" dist="180975">
              <a:srgbClr val="000000">
                <a:alpha val="3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Risk Behaviors, Chronic Disease, and Oral Health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3403234" y="3327175"/>
            <a:ext cx="3924600" cy="1418100"/>
          </a:xfrm>
          <a:prstGeom prst="rect">
            <a:avLst/>
          </a:prstGeom>
          <a:solidFill>
            <a:srgbClr val="522D91"/>
          </a:solidFill>
          <a:effectLst>
            <a:outerShdw blurRad="228600" rotWithShape="0" algn="bl" dir="2640000" dist="180975">
              <a:srgbClr val="000000">
                <a:alpha val="3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Risk Behaviors, Chronic Disease, and Oral Health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3412375" y="1542598"/>
            <a:ext cx="45432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Dental spending accounts for </a:t>
            </a:r>
            <a:r>
              <a:rPr b="1" lang="en">
                <a:solidFill>
                  <a:srgbClr val="522D91"/>
                </a:solidFill>
                <a:latin typeface="Arial"/>
                <a:ea typeface="Arial"/>
                <a:cs typeface="Arial"/>
                <a:sym typeface="Arial"/>
              </a:rPr>
              <a:t>$139.7 annually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, making it the second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highest healthcare spending category among all healthcare payers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04" name="Google Shape;104;p13" title="Schools served increased from 2,446 to 3,043(20).png"/>
          <p:cNvPicPr preferRelativeResize="0"/>
          <p:nvPr/>
        </p:nvPicPr>
        <p:blipFill rotWithShape="1">
          <a:blip r:embed="rId3">
            <a:alphaModFix/>
          </a:blip>
          <a:srcRect b="20452" l="39969" r="33617" t="57493"/>
          <a:stretch/>
        </p:blipFill>
        <p:spPr>
          <a:xfrm>
            <a:off x="928600" y="1260700"/>
            <a:ext cx="2394349" cy="24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359200" y="4185900"/>
            <a:ext cx="848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Source: Dieleman JL, Beauchamp M, Crosby SW, et al. Tracking US Health Care Spending by Health Condition and County. JAMA. Published online February 14, 2025. doi:10.1001/jama.2024.26790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Challenge: A Hefty Price Tag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Medicaid to Military: The Cost of Inaction</a:t>
            </a:r>
            <a:endParaRPr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600850" y="1114000"/>
            <a:ext cx="793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/>
              <a:t>In </a:t>
            </a:r>
            <a:r>
              <a:rPr lang="en" sz="2200">
                <a:highlight>
                  <a:srgbClr val="FFFF00"/>
                </a:highlight>
              </a:rPr>
              <a:t>[your state]</a:t>
            </a:r>
            <a:r>
              <a:rPr lang="en" sz="2200"/>
              <a:t>, </a:t>
            </a:r>
            <a:r>
              <a:rPr b="1" lang="en" sz="2200">
                <a:solidFill>
                  <a:srgbClr val="522D91"/>
                </a:solidFill>
              </a:rPr>
              <a:t>Medicaid/CHIP</a:t>
            </a:r>
            <a:r>
              <a:rPr lang="en" sz="2200"/>
              <a:t> spent </a:t>
            </a:r>
            <a:r>
              <a:rPr lang="en" sz="2200">
                <a:highlight>
                  <a:srgbClr val="FFFF00"/>
                </a:highlight>
              </a:rPr>
              <a:t>$XXXX </a:t>
            </a:r>
            <a:r>
              <a:rPr lang="en" sz="2200"/>
              <a:t>on dental care </a:t>
            </a:r>
            <a:br>
              <a:rPr lang="en" sz="2200"/>
            </a:br>
            <a:r>
              <a:rPr lang="en" sz="2200"/>
              <a:t>in 2024.</a:t>
            </a:r>
            <a:endParaRPr sz="22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/>
              <a:t>Dentists are the</a:t>
            </a:r>
            <a:r>
              <a:rPr b="1" lang="en" sz="2200">
                <a:solidFill>
                  <a:srgbClr val="522D91"/>
                </a:solidFill>
              </a:rPr>
              <a:t> second-most frequent prescribers of opioids</a:t>
            </a:r>
            <a:r>
              <a:rPr lang="en" sz="2200"/>
              <a:t>, contributing to $78.5 billion in annual costs. </a:t>
            </a: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ASTDD, 2021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/>
              <a:t>Annual costs of </a:t>
            </a:r>
            <a:r>
              <a:rPr b="1" lang="en" sz="2200">
                <a:solidFill>
                  <a:srgbClr val="522D91"/>
                </a:solidFill>
              </a:rPr>
              <a:t>$3.4 billion to treat non-t</a:t>
            </a:r>
            <a:r>
              <a:rPr b="1" lang="en" sz="2200">
                <a:solidFill>
                  <a:srgbClr val="522D91"/>
                </a:solidFill>
              </a:rPr>
              <a:t>raumatic dental visits</a:t>
            </a:r>
            <a:r>
              <a:rPr lang="en" sz="2200"/>
              <a:t> in emergency rooms.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CareQuest Institute for Oral Health, 2022</a:t>
            </a:r>
            <a:endParaRPr sz="1600" u="sng">
              <a:solidFill>
                <a:schemeClr val="hlink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800"/>
              <a:buChar char="●"/>
            </a:pPr>
            <a:r>
              <a:rPr lang="en" sz="2200"/>
              <a:t>Poor</a:t>
            </a:r>
            <a:r>
              <a:rPr b="1" lang="en" sz="2200">
                <a:solidFill>
                  <a:srgbClr val="522D91"/>
                </a:solidFill>
              </a:rPr>
              <a:t> oral health among potential military recruits </a:t>
            </a:r>
            <a:r>
              <a:rPr lang="en" sz="2200"/>
              <a:t>contributes to disqualification or requires expensive treatment. </a:t>
            </a:r>
            <a:r>
              <a:rPr lang="en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NIH, 2021</a:t>
            </a:r>
            <a:endParaRPr sz="16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842230" y="1327876"/>
            <a:ext cx="1673400" cy="1673400"/>
          </a:xfrm>
          <a:prstGeom prst="ellipse">
            <a:avLst/>
          </a:prstGeom>
          <a:noFill/>
          <a:ln cap="flat" cmpd="sng" w="28575">
            <a:solidFill>
              <a:srgbClr val="522D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 title="Schools served increased from 2,446 to 3,043(1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25" y="697225"/>
            <a:ext cx="2357999" cy="294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Oral Disease Reduces Employment and Productivity</a:t>
            </a:r>
            <a:endParaRPr/>
          </a:p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6147400" y="3154475"/>
            <a:ext cx="2358000" cy="18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</a:rPr>
              <a:t>Parents/caregivers lose 38 million productive hours </a:t>
            </a:r>
            <a:r>
              <a:rPr lang="en" sz="1700"/>
              <a:t>annually due to children’s oral pain or unplanned dental visits.</a:t>
            </a:r>
            <a:endParaRPr sz="1700" u="sng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CareQuest Institute for Oral Health, 2024</a:t>
            </a:r>
            <a:endParaRPr sz="1700"/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408025" y="3129705"/>
            <a:ext cx="2516100" cy="18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22D91"/>
                </a:solidFill>
              </a:rPr>
              <a:t>29%</a:t>
            </a:r>
            <a:r>
              <a:rPr lang="en" sz="1700"/>
              <a:t> of low-income </a:t>
            </a:r>
            <a:br>
              <a:rPr lang="en" sz="1700"/>
            </a:br>
            <a:r>
              <a:rPr lang="en" sz="1700"/>
              <a:t>adults say the appearance of their mouth </a:t>
            </a:r>
            <a:r>
              <a:rPr b="1" lang="en" sz="1700">
                <a:solidFill>
                  <a:srgbClr val="522D91"/>
                </a:solidFill>
              </a:rPr>
              <a:t>affects their ability to interview for a job.</a:t>
            </a:r>
            <a:r>
              <a:rPr lang="en" sz="1700"/>
              <a:t> 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ADA Health Policy Institute</a:t>
            </a:r>
            <a:endParaRPr sz="1400"/>
          </a:p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3151225" y="3146975"/>
            <a:ext cx="2406900" cy="12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Untreated oral disease </a:t>
            </a:r>
            <a:r>
              <a:rPr lang="en" sz="1700"/>
              <a:t>l</a:t>
            </a:r>
            <a:r>
              <a:rPr lang="en" sz="1700"/>
              <a:t>eads to</a:t>
            </a:r>
            <a:r>
              <a:rPr b="1" lang="en" sz="1700">
                <a:solidFill>
                  <a:srgbClr val="522D91"/>
                </a:solidFill>
              </a:rPr>
              <a:t> $46 billion in lost productivity</a:t>
            </a:r>
            <a:r>
              <a:rPr lang="en" sz="1700"/>
              <a:t> in the </a:t>
            </a:r>
            <a:br>
              <a:rPr lang="en" sz="1700"/>
            </a:br>
            <a:r>
              <a:rPr lang="en" sz="1700"/>
              <a:t>U.S. each year. </a:t>
            </a:r>
            <a:endParaRPr sz="1700">
              <a:solidFill>
                <a:srgbClr val="1C1D1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CDC, 2024</a:t>
            </a:r>
            <a:endParaRPr sz="1400"/>
          </a:p>
        </p:txBody>
      </p:sp>
      <p:pic>
        <p:nvPicPr>
          <p:cNvPr id="123" name="Google Shape;123;p15" title="Schools served increased from 2,446 to 3,043(13).png"/>
          <p:cNvPicPr preferRelativeResize="0"/>
          <p:nvPr/>
        </p:nvPicPr>
        <p:blipFill rotWithShape="1">
          <a:blip r:embed="rId7">
            <a:alphaModFix/>
          </a:blip>
          <a:srcRect b="58970" l="22112" r="23941" t="12580"/>
          <a:stretch/>
        </p:blipFill>
        <p:spPr>
          <a:xfrm>
            <a:off x="3075399" y="1442900"/>
            <a:ext cx="2673551" cy="17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title="Schools served increased from 2,446 to 3,043(13).png"/>
          <p:cNvPicPr preferRelativeResize="0"/>
          <p:nvPr/>
        </p:nvPicPr>
        <p:blipFill rotWithShape="1">
          <a:blip r:embed="rId7">
            <a:alphaModFix/>
          </a:blip>
          <a:srcRect b="31767" l="20945" r="26505" t="43411"/>
          <a:stretch/>
        </p:blipFill>
        <p:spPr>
          <a:xfrm>
            <a:off x="5989291" y="1544038"/>
            <a:ext cx="2516100" cy="1485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1756875" y="1722400"/>
            <a:ext cx="643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504626" y="406540"/>
            <a:ext cx="813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Employment and Productivity in [STATE]</a:t>
            </a:r>
            <a:endParaRPr/>
          </a:p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600850" y="1114000"/>
            <a:ext cx="793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800"/>
              <a:buChar char="●"/>
            </a:pPr>
            <a:r>
              <a:rPr lang="en" sz="2200">
                <a:highlight>
                  <a:srgbClr val="FFFF00"/>
                </a:highlight>
              </a:rPr>
              <a:t>Copy</a:t>
            </a:r>
            <a:endParaRPr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