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31"/>
  </p:notesMasterIdLst>
  <p:handoutMasterIdLst>
    <p:handoutMasterId r:id="rId32"/>
  </p:handoutMasterIdLst>
  <p:sldIdLst>
    <p:sldId id="256" r:id="rId2"/>
    <p:sldId id="328" r:id="rId3"/>
    <p:sldId id="298" r:id="rId4"/>
    <p:sldId id="299" r:id="rId5"/>
    <p:sldId id="323" r:id="rId6"/>
    <p:sldId id="303" r:id="rId7"/>
    <p:sldId id="319" r:id="rId8"/>
    <p:sldId id="330" r:id="rId9"/>
    <p:sldId id="312" r:id="rId10"/>
    <p:sldId id="315" r:id="rId11"/>
    <p:sldId id="291" r:id="rId12"/>
    <p:sldId id="295" r:id="rId13"/>
    <p:sldId id="278" r:id="rId14"/>
    <p:sldId id="285" r:id="rId15"/>
    <p:sldId id="302" r:id="rId16"/>
    <p:sldId id="301" r:id="rId17"/>
    <p:sldId id="318" r:id="rId18"/>
    <p:sldId id="327" r:id="rId19"/>
    <p:sldId id="293" r:id="rId20"/>
    <p:sldId id="304" r:id="rId21"/>
    <p:sldId id="324" r:id="rId22"/>
    <p:sldId id="309" r:id="rId23"/>
    <p:sldId id="308" r:id="rId24"/>
    <p:sldId id="320" r:id="rId25"/>
    <p:sldId id="311" r:id="rId26"/>
    <p:sldId id="325" r:id="rId27"/>
    <p:sldId id="281" r:id="rId28"/>
    <p:sldId id="333" r:id="rId29"/>
    <p:sldId id="332" r:id="rId30"/>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2F58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4" d="100"/>
          <a:sy n="64" d="100"/>
        </p:scale>
        <p:origin x="2772" y="78"/>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Wood" userId="e852ff075d7443c8" providerId="LiveId" clId="{71FB7AD5-51D7-46F4-8AB9-0EB5FCFFB0E3}"/>
    <pc:docChg chg="delSld">
      <pc:chgData name="Christine Wood" userId="e852ff075d7443c8" providerId="LiveId" clId="{71FB7AD5-51D7-46F4-8AB9-0EB5FCFFB0E3}" dt="2023-05-22T20:30:03.312" v="0" actId="47"/>
      <pc:docMkLst>
        <pc:docMk/>
      </pc:docMkLst>
      <pc:sldChg chg="del">
        <pc:chgData name="Christine Wood" userId="e852ff075d7443c8" providerId="LiveId" clId="{71FB7AD5-51D7-46F4-8AB9-0EB5FCFFB0E3}" dt="2023-05-22T20:30:03.312" v="0" actId="47"/>
        <pc:sldMkLst>
          <pc:docMk/>
          <pc:sldMk cId="1285434546" sldId="27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sz="quarter" idx="1"/>
          </p:nvPr>
        </p:nvSpPr>
        <p:spPr>
          <a:xfrm>
            <a:off x="4008705" y="0"/>
            <a:ext cx="3066733" cy="468154"/>
          </a:xfrm>
          <a:prstGeom prst="rect">
            <a:avLst/>
          </a:prstGeom>
        </p:spPr>
        <p:txBody>
          <a:bodyPr vert="horz" lIns="93936" tIns="46968" rIns="93936" bIns="46968" rtlCol="0"/>
          <a:lstStyle>
            <a:lvl1pPr algn="r">
              <a:defRPr sz="1200"/>
            </a:lvl1pPr>
          </a:lstStyle>
          <a:p>
            <a:fld id="{BD2CAB6E-47D8-46F7-A8AF-4277F375D375}" type="datetimeFigureOut">
              <a:rPr lang="en-US" smtClean="0"/>
              <a:pPr/>
              <a:t>5/22/2023</a:t>
            </a:fld>
            <a:endParaRPr lang="en-US" dirty="0"/>
          </a:p>
        </p:txBody>
      </p:sp>
      <p:sp>
        <p:nvSpPr>
          <p:cNvPr id="4" name="Footer Placeholder 3"/>
          <p:cNvSpPr>
            <a:spLocks noGrp="1"/>
          </p:cNvSpPr>
          <p:nvPr>
            <p:ph type="ftr" sz="quarter" idx="2"/>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705" y="8893296"/>
            <a:ext cx="3066733" cy="468154"/>
          </a:xfrm>
          <a:prstGeom prst="rect">
            <a:avLst/>
          </a:prstGeom>
        </p:spPr>
        <p:txBody>
          <a:bodyPr vert="horz" lIns="93936" tIns="46968" rIns="93936" bIns="46968" rtlCol="0" anchor="b"/>
          <a:lstStyle>
            <a:lvl1pPr algn="r">
              <a:defRPr sz="1200"/>
            </a:lvl1pPr>
          </a:lstStyle>
          <a:p>
            <a:fld id="{618E9AFA-6D67-4C23-9B67-CA83077B3648}" type="slidenum">
              <a:rPr lang="en-US" smtClean="0"/>
              <a:pPr/>
              <a:t>‹#›</a:t>
            </a:fld>
            <a:endParaRPr lang="en-US" dirty="0"/>
          </a:p>
        </p:txBody>
      </p:sp>
    </p:spTree>
    <p:extLst>
      <p:ext uri="{BB962C8B-B14F-4D97-AF65-F5344CB8AC3E}">
        <p14:creationId xmlns:p14="http://schemas.microsoft.com/office/powerpoint/2010/main" val="2025138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A646E6E0-C84A-4193-AADE-E526FFC3C3B8}" type="datetimeFigureOut">
              <a:rPr lang="en-US" smtClean="0"/>
              <a:pPr/>
              <a:t>5/22/2023</a:t>
            </a:fld>
            <a:endParaRPr lang="en-US" dirty="0"/>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CFA4054C-E237-4F15-A2CA-5B64C222D80A}" type="slidenum">
              <a:rPr lang="en-US" smtClean="0"/>
              <a:pPr/>
              <a:t>‹#›</a:t>
            </a:fld>
            <a:endParaRPr lang="en-US" dirty="0"/>
          </a:p>
        </p:txBody>
      </p:sp>
    </p:spTree>
    <p:extLst>
      <p:ext uri="{BB962C8B-B14F-4D97-AF65-F5344CB8AC3E}">
        <p14:creationId xmlns:p14="http://schemas.microsoft.com/office/powerpoint/2010/main" val="2461044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1</a:t>
            </a:fld>
            <a:endParaRPr lang="en-US" dirty="0"/>
          </a:p>
        </p:txBody>
      </p:sp>
    </p:spTree>
    <p:extLst>
      <p:ext uri="{BB962C8B-B14F-4D97-AF65-F5344CB8AC3E}">
        <p14:creationId xmlns:p14="http://schemas.microsoft.com/office/powerpoint/2010/main" val="1937106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sz="2100" dirty="0"/>
          </a:p>
          <a:p>
            <a:pPr lvl="1"/>
            <a:endParaRPr lang="en-US" dirty="0"/>
          </a:p>
          <a:p>
            <a:pPr lvl="1"/>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11</a:t>
            </a:fld>
            <a:endParaRPr lang="en-US" dirty="0"/>
          </a:p>
        </p:txBody>
      </p:sp>
    </p:spTree>
    <p:extLst>
      <p:ext uri="{BB962C8B-B14F-4D97-AF65-F5344CB8AC3E}">
        <p14:creationId xmlns:p14="http://schemas.microsoft.com/office/powerpoint/2010/main" val="2477898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12</a:t>
            </a:fld>
            <a:endParaRPr lang="en-US" dirty="0"/>
          </a:p>
        </p:txBody>
      </p:sp>
    </p:spTree>
    <p:extLst>
      <p:ext uri="{BB962C8B-B14F-4D97-AF65-F5344CB8AC3E}">
        <p14:creationId xmlns:p14="http://schemas.microsoft.com/office/powerpoint/2010/main" val="2160721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14</a:t>
            </a:fld>
            <a:endParaRPr lang="en-US" dirty="0"/>
          </a:p>
        </p:txBody>
      </p:sp>
    </p:spTree>
    <p:extLst>
      <p:ext uri="{BB962C8B-B14F-4D97-AF65-F5344CB8AC3E}">
        <p14:creationId xmlns:p14="http://schemas.microsoft.com/office/powerpoint/2010/main" val="3276549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br>
              <a:rPr lang="en-US" dirty="0"/>
            </a:br>
            <a:endParaRPr lang="en-US" dirty="0"/>
          </a:p>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19</a:t>
            </a:fld>
            <a:endParaRPr lang="en-US" dirty="0"/>
          </a:p>
        </p:txBody>
      </p:sp>
    </p:spTree>
    <p:extLst>
      <p:ext uri="{BB962C8B-B14F-4D97-AF65-F5344CB8AC3E}">
        <p14:creationId xmlns:p14="http://schemas.microsoft.com/office/powerpoint/2010/main" val="2435688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2</a:t>
            </a:fld>
            <a:endParaRPr lang="en-US" dirty="0"/>
          </a:p>
        </p:txBody>
      </p:sp>
    </p:spTree>
    <p:extLst>
      <p:ext uri="{BB962C8B-B14F-4D97-AF65-F5344CB8AC3E}">
        <p14:creationId xmlns:p14="http://schemas.microsoft.com/office/powerpoint/2010/main" val="2929541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6338" y="719138"/>
            <a:ext cx="4683125" cy="35115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100"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63233" indent="-293551" eaLnBrk="0" hangingPunct="0">
              <a:defRPr>
                <a:solidFill>
                  <a:schemeClr val="tx1"/>
                </a:solidFill>
                <a:latin typeface="Arial" charset="0"/>
              </a:defRPr>
            </a:lvl2pPr>
            <a:lvl3pPr marL="1174204" indent="-234841" eaLnBrk="0" hangingPunct="0">
              <a:defRPr>
                <a:solidFill>
                  <a:schemeClr val="tx1"/>
                </a:solidFill>
                <a:latin typeface="Arial" charset="0"/>
              </a:defRPr>
            </a:lvl3pPr>
            <a:lvl4pPr marL="1643885" indent="-234841" eaLnBrk="0" hangingPunct="0">
              <a:defRPr>
                <a:solidFill>
                  <a:schemeClr val="tx1"/>
                </a:solidFill>
                <a:latin typeface="Arial" charset="0"/>
              </a:defRPr>
            </a:lvl4pPr>
            <a:lvl5pPr marL="2113567" indent="-234841" eaLnBrk="0" hangingPunct="0">
              <a:defRPr>
                <a:solidFill>
                  <a:schemeClr val="tx1"/>
                </a:solidFill>
                <a:latin typeface="Arial" charset="0"/>
              </a:defRPr>
            </a:lvl5pPr>
            <a:lvl6pPr marL="2583249" indent="-234841" eaLnBrk="0" fontAlgn="base" hangingPunct="0">
              <a:spcBef>
                <a:spcPct val="0"/>
              </a:spcBef>
              <a:spcAft>
                <a:spcPct val="0"/>
              </a:spcAft>
              <a:defRPr>
                <a:solidFill>
                  <a:schemeClr val="tx1"/>
                </a:solidFill>
                <a:latin typeface="Arial" charset="0"/>
              </a:defRPr>
            </a:lvl6pPr>
            <a:lvl7pPr marL="3052930" indent="-234841" eaLnBrk="0" fontAlgn="base" hangingPunct="0">
              <a:spcBef>
                <a:spcPct val="0"/>
              </a:spcBef>
              <a:spcAft>
                <a:spcPct val="0"/>
              </a:spcAft>
              <a:defRPr>
                <a:solidFill>
                  <a:schemeClr val="tx1"/>
                </a:solidFill>
                <a:latin typeface="Arial" charset="0"/>
              </a:defRPr>
            </a:lvl7pPr>
            <a:lvl8pPr marL="3522612" indent="-234841" eaLnBrk="0" fontAlgn="base" hangingPunct="0">
              <a:spcBef>
                <a:spcPct val="0"/>
              </a:spcBef>
              <a:spcAft>
                <a:spcPct val="0"/>
              </a:spcAft>
              <a:defRPr>
                <a:solidFill>
                  <a:schemeClr val="tx1"/>
                </a:solidFill>
                <a:latin typeface="Arial" charset="0"/>
              </a:defRPr>
            </a:lvl8pPr>
            <a:lvl9pPr marL="3992293" indent="-234841" eaLnBrk="0" fontAlgn="base" hangingPunct="0">
              <a:spcBef>
                <a:spcPct val="0"/>
              </a:spcBef>
              <a:spcAft>
                <a:spcPct val="0"/>
              </a:spcAft>
              <a:defRPr>
                <a:solidFill>
                  <a:schemeClr val="tx1"/>
                </a:solidFill>
                <a:latin typeface="Arial" charset="0"/>
              </a:defRPr>
            </a:lvl9pPr>
          </a:lstStyle>
          <a:p>
            <a:pPr eaLnBrk="1" hangingPunct="1"/>
            <a:fld id="{87BDA961-5A5B-4A1A-9335-3DAD217580EA}" type="slidenum">
              <a:rPr lang="en-US" altLang="en-US" smtClean="0"/>
              <a:pPr eaLnBrk="1" hangingPunct="1"/>
              <a:t>29</a:t>
            </a:fld>
            <a:endParaRPr lang="en-US" altLang="en-US" dirty="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71537" y="4586978"/>
            <a:ext cx="5661660" cy="4213384"/>
          </a:xfrm>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9137" y="4376737"/>
            <a:ext cx="5661660" cy="4213384"/>
          </a:xfrm>
        </p:spPr>
        <p:txBody>
          <a:bodyPr>
            <a:normAutofit/>
          </a:bodyPr>
          <a:lstStyle/>
          <a:p>
            <a:r>
              <a:rPr lang="en-US" dirty="0"/>
              <a:t>.</a:t>
            </a:r>
          </a:p>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00B0F0"/>
              </a:solidFill>
            </a:endParaRPr>
          </a:p>
        </p:txBody>
      </p:sp>
      <p:sp>
        <p:nvSpPr>
          <p:cNvPr id="4" name="Slide Number Placeholder 3"/>
          <p:cNvSpPr>
            <a:spLocks noGrp="1"/>
          </p:cNvSpPr>
          <p:nvPr>
            <p:ph type="sldNum" sz="quarter" idx="10"/>
          </p:nvPr>
        </p:nvSpPr>
        <p:spPr/>
        <p:txBody>
          <a:bodyPr/>
          <a:lstStyle/>
          <a:p>
            <a:fld id="{CFA4054C-E237-4F15-A2CA-5B64C222D80A}" type="slidenum">
              <a:rPr lang="en-US" smtClean="0"/>
              <a:pPr/>
              <a:t>6</a:t>
            </a:fld>
            <a:endParaRPr lang="en-US" dirty="0"/>
          </a:p>
        </p:txBody>
      </p:sp>
    </p:spTree>
    <p:extLst>
      <p:ext uri="{BB962C8B-B14F-4D97-AF65-F5344CB8AC3E}">
        <p14:creationId xmlns:p14="http://schemas.microsoft.com/office/powerpoint/2010/main" val="2751394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7</a:t>
            </a:fld>
            <a:endParaRPr lang="en-US" dirty="0"/>
          </a:p>
        </p:txBody>
      </p:sp>
    </p:spTree>
    <p:extLst>
      <p:ext uri="{BB962C8B-B14F-4D97-AF65-F5344CB8AC3E}">
        <p14:creationId xmlns:p14="http://schemas.microsoft.com/office/powerpoint/2010/main" val="3946830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A4054C-E237-4F15-A2CA-5B64C222D80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3EFF8E4-75EF-4AE6-8852-B24EB417D1B8}" type="datetimeFigureOut">
              <a:rPr lang="en-US" smtClean="0"/>
              <a:pPr/>
              <a:t>5/22/2023</a:t>
            </a:fld>
            <a:endParaRPr lang="en-US" dirty="0"/>
          </a:p>
        </p:txBody>
      </p:sp>
      <p:sp>
        <p:nvSpPr>
          <p:cNvPr id="8" name="Slide Number Placeholder 7"/>
          <p:cNvSpPr>
            <a:spLocks noGrp="1"/>
          </p:cNvSpPr>
          <p:nvPr>
            <p:ph type="sldNum" sz="quarter" idx="11"/>
          </p:nvPr>
        </p:nvSpPr>
        <p:spPr/>
        <p:txBody>
          <a:bodyPr/>
          <a:lstStyle/>
          <a:p>
            <a:fld id="{973357D2-1346-4D88-845F-DCFAFD766FF7}"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EFF8E4-75EF-4AE6-8852-B24EB417D1B8}" type="datetimeFigureOut">
              <a:rPr lang="en-US" smtClean="0"/>
              <a:pPr/>
              <a:t>5/22/2023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3357D2-1346-4D88-845F-DCFAFD766FF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EFF8E4-75EF-4AE6-8852-B24EB417D1B8}" type="datetimeFigureOut">
              <a:rPr lang="en-US" smtClean="0"/>
              <a:pPr/>
              <a:t>5/22/2023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3357D2-1346-4D88-845F-DCFAFD766FF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EFF8E4-75EF-4AE6-8852-B24EB417D1B8}" type="datetimeFigureOut">
              <a:rPr lang="en-US" smtClean="0"/>
              <a:pPr/>
              <a:t>5/22/2023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3357D2-1346-4D88-845F-DCFAFD766FF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EFF8E4-75EF-4AE6-8852-B24EB417D1B8}" type="datetimeFigureOut">
              <a:rPr lang="en-US" smtClean="0"/>
              <a:pPr/>
              <a:t>5/22/2023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3357D2-1346-4D88-845F-DCFAFD766FF7}" type="slidenum">
              <a:rPr lang="en-US" smtClean="0"/>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EFF8E4-75EF-4AE6-8852-B24EB417D1B8}" type="datetimeFigureOut">
              <a:rPr lang="en-US" smtClean="0"/>
              <a:pPr/>
              <a:t>5/22/2023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3357D2-1346-4D88-845F-DCFAFD766FF7}"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23EFF8E4-75EF-4AE6-8852-B24EB417D1B8}" type="datetimeFigureOut">
              <a:rPr lang="en-US" smtClean="0"/>
              <a:pPr/>
              <a:t>5/22/2023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73357D2-1346-4D88-845F-DCFAFD766FF7}"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EFF8E4-75EF-4AE6-8852-B24EB417D1B8}" type="datetimeFigureOut">
              <a:rPr lang="en-US" smtClean="0"/>
              <a:pPr/>
              <a:t>5/22/2023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73357D2-1346-4D88-845F-DCFAFD766FF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EFF8E4-75EF-4AE6-8852-B24EB417D1B8}" type="datetimeFigureOut">
              <a:rPr lang="en-US" smtClean="0"/>
              <a:pPr/>
              <a:t>5/22/2023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3357D2-1346-4D88-845F-DCFAFD766FF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EFF8E4-75EF-4AE6-8852-B24EB417D1B8}" type="datetimeFigureOut">
              <a:rPr lang="en-US" smtClean="0"/>
              <a:pPr/>
              <a:t>5/22/2023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3357D2-1346-4D88-845F-DCFAFD766FF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EFF8E4-75EF-4AE6-8852-B24EB417D1B8}" type="datetimeFigureOut">
              <a:rPr lang="en-US" smtClean="0"/>
              <a:pPr/>
              <a:t>5/22/2023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3357D2-1346-4D88-845F-DCFAFD766FF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23EFF8E4-75EF-4AE6-8852-B24EB417D1B8}" type="datetimeFigureOut">
              <a:rPr lang="en-US" smtClean="0"/>
              <a:pPr/>
              <a:t>5/22/2023</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73357D2-1346-4D88-845F-DCFAFD766FF7}"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r.search.yahoo.com/_ylt=Awr9Jhf9xshgNHoAbO5XNyoA;_ylu=Y29sbwNncTEEcG9zAzEEdnRpZANDMjAwMF8xBHNlYwNzcg--/RV=2/RE=1623799677/RO=10/RU=https%3a%2f%2fwww.carequest.org%2f/RK=2/RS=deE33FtP_zrSDBN2k0MBotVp.IY-"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dentaquestpartnership.or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ada.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hyperlink" Target="https://www.aapd.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hyperlink" Target="http://scdonline.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hyperlink" Target="https://www.hdassoc.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hyperlink" Target="https://ndaonline.or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adha.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hyperlink" Target="http://adea.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hyperlink" Target="http://iadr.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hyperlink" Target="http://osap.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hyperlink" Target="http://aap.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hyperlink" Target="https://services.aap.org/en/community/aap-sections/oral-health/"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apha.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1.xml.rels><?xml version="1.0" encoding="UTF-8" standalone="yes"?>
<Relationships xmlns="http://schemas.openxmlformats.org/package/2006/relationships"><Relationship Id="rId3" Type="http://schemas.openxmlformats.org/officeDocument/2006/relationships/hyperlink" Target="https://nosorh.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2.xml.rels><?xml version="1.0" encoding="UTF-8" standalone="yes"?>
<Relationships xmlns="http://schemas.openxmlformats.org/package/2006/relationships"><Relationship Id="rId3" Type="http://schemas.openxmlformats.org/officeDocument/2006/relationships/hyperlink" Target="https://astho.or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3.xml.rels><?xml version="1.0" encoding="UTF-8" standalone="yes"?>
<Relationships xmlns="http://schemas.openxmlformats.org/package/2006/relationships"><Relationship Id="rId3" Type="http://schemas.openxmlformats.org/officeDocument/2006/relationships/hyperlink" Target="http://amchp.or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24.xml.rels><?xml version="1.0" encoding="UTF-8" standalone="yes"?>
<Relationships xmlns="http://schemas.openxmlformats.org/package/2006/relationships"><Relationship Id="rId3" Type="http://schemas.openxmlformats.org/officeDocument/2006/relationships/hyperlink" Target="https://www.chronicdisease.org/"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nphic.or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7.xml.rels><?xml version="1.0" encoding="UTF-8" standalone="yes"?>
<Relationships xmlns="http://schemas.openxmlformats.org/package/2006/relationships"><Relationship Id="rId3" Type="http://schemas.openxmlformats.org/officeDocument/2006/relationships/hyperlink" Target="https://www.nasn.org/home" TargetMode="External"/><Relationship Id="rId7" Type="http://schemas.openxmlformats.org/officeDocument/2006/relationships/hyperlink" Target="https://www.cdc.gov/healthyschools/index.ht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sbh4all.org/" TargetMode="External"/><Relationship Id="rId5" Type="http://schemas.openxmlformats.org/officeDocument/2006/relationships/hyperlink" Target="http://www.ashaweb.org/" TargetMode="External"/><Relationship Id="rId4" Type="http://schemas.openxmlformats.org/officeDocument/2006/relationships/hyperlink" Target="http://oralhealthconnections.org/home"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geron.or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www.advancingstates.org/" TargetMode="External"/><Relationship Id="rId4" Type="http://schemas.openxmlformats.org/officeDocument/2006/relationships/hyperlink" Target="https://acl.gov/"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mailto:cwood@astdd.org"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aaphd.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s://www.aacdp.com/" TargetMode="External"/><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aacdp.com/Guide/" TargetMode="External"/><Relationship Id="rId5" Type="http://schemas.openxmlformats.org/officeDocument/2006/relationships/hyperlink" Target="http://www.mchoralhealth.org/seal/" TargetMode="External"/><Relationship Id="rId4" Type="http://schemas.openxmlformats.org/officeDocument/2006/relationships/hyperlink" Target="http://www.aacdp.com/docs/Framework.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nnoha.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hyperlink" Target="http://anohc.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hyperlink" Target="https://www.medicaiddental.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hyperlink" Target="http://mchoralhealth.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hyperlink" Target="http://www.chcs.org/about-u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3934"/>
            <a:ext cx="7772400" cy="3056531"/>
          </a:xfrm>
        </p:spPr>
        <p:txBody>
          <a:bodyPr>
            <a:normAutofit/>
          </a:bodyPr>
          <a:lstStyle/>
          <a:p>
            <a:r>
              <a:rPr lang="en-US" sz="3600" b="1" dirty="0">
                <a:solidFill>
                  <a:srgbClr val="2F5897"/>
                </a:solidFill>
              </a:rPr>
              <a:t>Association</a:t>
            </a:r>
            <a:r>
              <a:rPr lang="en-US" sz="3600" b="1" dirty="0"/>
              <a:t> of State and Territorial Dental Directors</a:t>
            </a:r>
            <a:br>
              <a:rPr lang="en-US" sz="3600" b="1" dirty="0"/>
            </a:br>
            <a:r>
              <a:rPr lang="en-US" sz="3600" b="1" dirty="0"/>
              <a:t>(ASTDD) </a:t>
            </a:r>
            <a:br>
              <a:rPr lang="en-US" sz="3600" b="1" dirty="0"/>
            </a:br>
            <a:r>
              <a:rPr lang="en-US" sz="3600" b="1" dirty="0"/>
              <a:t>Orientation to Selected National Organizations</a:t>
            </a:r>
            <a:endParaRPr lang="en-US" sz="3600" dirty="0"/>
          </a:p>
        </p:txBody>
      </p:sp>
      <p:sp>
        <p:nvSpPr>
          <p:cNvPr id="5" name="Subtitle 4"/>
          <p:cNvSpPr>
            <a:spLocks noGrp="1"/>
          </p:cNvSpPr>
          <p:nvPr>
            <p:ph type="subTitle" idx="1"/>
          </p:nvPr>
        </p:nvSpPr>
        <p:spPr>
          <a:xfrm>
            <a:off x="685800" y="4072423"/>
            <a:ext cx="7162800" cy="1088571"/>
          </a:xfrm>
        </p:spPr>
        <p:txBody>
          <a:bodyPr>
            <a:normAutofit lnSpcReduction="10000"/>
          </a:bodyPr>
          <a:lstStyle/>
          <a:p>
            <a:r>
              <a:rPr lang="en-US" sz="1800" dirty="0"/>
              <a:t>February 2020</a:t>
            </a:r>
          </a:p>
          <a:p>
            <a:pPr algn="l"/>
            <a:endParaRPr lang="en-US" sz="1200" b="1" i="1" dirty="0">
              <a:solidFill>
                <a:schemeClr val="bg1">
                  <a:lumMod val="50000"/>
                </a:schemeClr>
              </a:solidFill>
            </a:endParaRPr>
          </a:p>
          <a:p>
            <a:pPr algn="l"/>
            <a:r>
              <a:rPr lang="en-US" sz="1200" b="1" i="1" dirty="0">
                <a:solidFill>
                  <a:schemeClr val="bg1">
                    <a:lumMod val="50000"/>
                  </a:schemeClr>
                </a:solidFill>
              </a:rPr>
              <a:t>Funding provided in part by CDC Cooperative Agreement 5 NU58DP006573-02-00</a:t>
            </a:r>
            <a:br>
              <a:rPr lang="en-US" sz="1200" b="1" i="1" dirty="0">
                <a:solidFill>
                  <a:schemeClr val="bg1">
                    <a:lumMod val="50000"/>
                  </a:schemeClr>
                </a:solidFill>
              </a:rPr>
            </a:br>
            <a:r>
              <a:rPr lang="en-US" sz="1200" b="1" i="1" dirty="0">
                <a:solidFill>
                  <a:schemeClr val="bg1">
                    <a:lumMod val="50000"/>
                  </a:schemeClr>
                </a:solidFill>
              </a:rPr>
              <a:t>Views expressed do not reflect the official policies of DHHS, nor does the mention of trade names or organizations imply endorsement by the US Government.</a:t>
            </a:r>
            <a:r>
              <a:rPr lang="en-US" sz="1200" dirty="0">
                <a:solidFill>
                  <a:schemeClr val="bg1">
                    <a:lumMod val="50000"/>
                  </a:schemeClr>
                </a:solidFill>
              </a:rPr>
              <a:t> </a:t>
            </a:r>
          </a:p>
          <a:p>
            <a:pPr algn="l"/>
            <a:endParaRPr lang="en-US" sz="1200" dirty="0"/>
          </a:p>
        </p:txBody>
      </p:sp>
      <p:pic>
        <p:nvPicPr>
          <p:cNvPr id="8" name="Picture 2" descr="image001 (2)"/>
          <p:cNvPicPr>
            <a:picLocks noChangeAspect="1" noChangeArrowheads="1"/>
          </p:cNvPicPr>
          <p:nvPr/>
        </p:nvPicPr>
        <p:blipFill>
          <a:blip r:embed="rId3" cstate="print"/>
          <a:stretch>
            <a:fillRect/>
          </a:stretch>
        </p:blipFill>
        <p:spPr bwMode="auto">
          <a:xfrm>
            <a:off x="6697132" y="5160994"/>
            <a:ext cx="1926640" cy="1219200"/>
          </a:xfrm>
          <a:prstGeom prst="rect">
            <a:avLst/>
          </a:prstGeom>
          <a:noFill/>
          <a:ln w="9525">
            <a:noFill/>
            <a:miter lim="800000"/>
            <a:headEnd/>
            <a:tailEnd/>
          </a:ln>
        </p:spPr>
      </p:pic>
    </p:spTree>
    <p:extLst>
      <p:ext uri="{BB962C8B-B14F-4D97-AF65-F5344CB8AC3E}">
        <p14:creationId xmlns:p14="http://schemas.microsoft.com/office/powerpoint/2010/main" val="829265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95400"/>
          </a:xfrm>
        </p:spPr>
        <p:txBody>
          <a:bodyPr/>
          <a:lstStyle/>
          <a:p>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2000" b="1" dirty="0">
                <a:effectLst/>
              </a:rPr>
            </a:br>
            <a:br>
              <a:rPr lang="en-US" sz="2000" b="1" dirty="0">
                <a:effectLst/>
              </a:rPr>
            </a:br>
            <a:br>
              <a:rPr lang="en-US" sz="2000" b="1" dirty="0">
                <a:effectLst/>
              </a:rPr>
            </a:br>
            <a:br>
              <a:rPr lang="en-US" sz="2000" b="1" dirty="0">
                <a:effectLst/>
              </a:rPr>
            </a:br>
            <a:br>
              <a:rPr lang="en-US" sz="2000" b="1" dirty="0">
                <a:effectLst/>
              </a:rPr>
            </a:br>
            <a:r>
              <a:rPr lang="en-US" sz="2400" b="1" dirty="0">
                <a:effectLst/>
              </a:rPr>
              <a:t>CareQuest Institute Oral Health</a:t>
            </a:r>
            <a:br>
              <a:rPr lang="en-US" sz="4400" dirty="0"/>
            </a:br>
            <a:endParaRPr lang="en-US" sz="4400" dirty="0"/>
          </a:p>
        </p:txBody>
      </p:sp>
      <p:sp>
        <p:nvSpPr>
          <p:cNvPr id="3" name="Content Placeholder 2"/>
          <p:cNvSpPr>
            <a:spLocks noGrp="1"/>
          </p:cNvSpPr>
          <p:nvPr>
            <p:ph idx="1"/>
          </p:nvPr>
        </p:nvSpPr>
        <p:spPr/>
        <p:txBody>
          <a:bodyPr>
            <a:normAutofit/>
          </a:bodyPr>
          <a:lstStyle/>
          <a:p>
            <a:r>
              <a:rPr lang="en-US" dirty="0"/>
              <a:t>The </a:t>
            </a:r>
            <a:r>
              <a:rPr lang="en-US" dirty="0">
                <a:hlinkClick r:id="rId3"/>
              </a:rPr>
              <a:t>CareQuest Institute for Oral Health </a:t>
            </a:r>
            <a:r>
              <a:rPr lang="en-US" dirty="0"/>
              <a:t>is </a:t>
            </a:r>
            <a:r>
              <a:rPr lang="en-US" b="0" i="0" dirty="0">
                <a:solidFill>
                  <a:srgbClr val="7F7F7F"/>
                </a:solidFill>
                <a:effectLst/>
              </a:rPr>
              <a:t>a nonprofit committed to building a future where every person can reach their full potential through optimal health.</a:t>
            </a:r>
          </a:p>
          <a:p>
            <a:r>
              <a:rPr lang="en-US" b="0" i="0" dirty="0">
                <a:solidFill>
                  <a:srgbClr val="7F7F7F"/>
                </a:solidFill>
                <a:effectLst/>
                <a:latin typeface="Century Gothic" panose="020B0502020202020204" pitchFamily="34" charset="0"/>
              </a:rPr>
              <a:t>As CareQuest Institute, they are pulling forward and expanding upon the strengths of the DentaQuest Foundation, DentaQuest Institute, and the nonprofit programs of the DentaQuest Partnership for Oral Health Advancement. </a:t>
            </a:r>
          </a:p>
          <a:p>
            <a:r>
              <a:rPr lang="en-US" dirty="0"/>
              <a:t>SOHP will find their white papers and reports, articles, posters and blogs useful.</a:t>
            </a:r>
          </a:p>
          <a:p>
            <a:endParaRPr lang="en-US" dirty="0"/>
          </a:p>
        </p:txBody>
      </p:sp>
      <p:sp>
        <p:nvSpPr>
          <p:cNvPr id="4" name="AutoShape 2" descr="DentaQuest">
            <a:extLst>
              <a:ext uri="{FF2B5EF4-FFF2-40B4-BE49-F238E27FC236}">
                <a16:creationId xmlns:a16="http://schemas.microsoft.com/office/drawing/2014/main" id="{D152A48A-4D64-4C27-8ACB-3897600F8722}"/>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entaQuest">
            <a:extLst>
              <a:ext uri="{FF2B5EF4-FFF2-40B4-BE49-F238E27FC236}">
                <a16:creationId xmlns:a16="http://schemas.microsoft.com/office/drawing/2014/main" id="{61434BC2-82DB-4875-AC55-E9F36DDD16AB}"/>
              </a:ext>
            </a:extLst>
          </p:cNvPr>
          <p:cNvSpPr>
            <a:spLocks noChangeAspect="1" noChangeArrowheads="1"/>
          </p:cNvSpPr>
          <p:nvPr/>
        </p:nvSpPr>
        <p:spPr bwMode="auto">
          <a:xfrm>
            <a:off x="4572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DentaQuest">
            <a:extLst>
              <a:ext uri="{FF2B5EF4-FFF2-40B4-BE49-F238E27FC236}">
                <a16:creationId xmlns:a16="http://schemas.microsoft.com/office/drawing/2014/main" id="{141DAFE9-3BCC-4FA1-8F27-5AF69D66C2D5}"/>
              </a:ext>
            </a:extLst>
          </p:cNvPr>
          <p:cNvSpPr>
            <a:spLocks noChangeAspect="1" noChangeArrowheads="1"/>
          </p:cNvSpPr>
          <p:nvPr/>
        </p:nvSpPr>
        <p:spPr bwMode="auto">
          <a:xfrm>
            <a:off x="4724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DentaQuest">
            <a:hlinkClick r:id="rId4"/>
            <a:extLst>
              <a:ext uri="{FF2B5EF4-FFF2-40B4-BE49-F238E27FC236}">
                <a16:creationId xmlns:a16="http://schemas.microsoft.com/office/drawing/2014/main" id="{AC504294-B39B-4FFE-95F7-B3309342502B}"/>
              </a:ext>
            </a:extLst>
          </p:cNvPr>
          <p:cNvSpPr>
            <a:spLocks noChangeAspect="1" noChangeArrowheads="1"/>
          </p:cNvSpPr>
          <p:nvPr/>
        </p:nvSpPr>
        <p:spPr bwMode="auto">
          <a:xfrm>
            <a:off x="4876800" y="3733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642974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828800"/>
            <a:ext cx="8229600" cy="4648200"/>
          </a:xfrm>
        </p:spPr>
        <p:txBody>
          <a:bodyPr>
            <a:noAutofit/>
          </a:bodyPr>
          <a:lstStyle/>
          <a:p>
            <a:r>
              <a:rPr lang="en-US" sz="1800" dirty="0">
                <a:solidFill>
                  <a:schemeClr val="tx1"/>
                </a:solidFill>
                <a:hlinkClick r:id="rId3"/>
              </a:rPr>
              <a:t>ADA</a:t>
            </a:r>
            <a:r>
              <a:rPr lang="en-US" sz="1800" dirty="0">
                <a:solidFill>
                  <a:schemeClr val="tx1"/>
                </a:solidFill>
              </a:rPr>
              <a:t> is the world’s largest and oldest national dental association with about 163,000 members committed to the public’s oral health, ethics, science and professional advancement and access to care for all Americans.</a:t>
            </a:r>
          </a:p>
          <a:p>
            <a:r>
              <a:rPr lang="en-US" sz="1800" dirty="0">
                <a:solidFill>
                  <a:schemeClr val="tx1"/>
                </a:solidFill>
              </a:rPr>
              <a:t>Through their Health Policy Institute, Center for Evidence-based Dentistry, Dental Standards Committees and Dental Quality Alliance, they produce many reports, webinars, guidelines and other resources.</a:t>
            </a:r>
          </a:p>
          <a:p>
            <a:r>
              <a:rPr lang="en-US" sz="1800" dirty="0">
                <a:solidFill>
                  <a:schemeClr val="tx1"/>
                </a:solidFill>
              </a:rPr>
              <a:t>ASTDD collaborates with ADA on community water fluoridation efforts and annual awards as well as other joint projects or advocacy efforts.</a:t>
            </a:r>
          </a:p>
          <a:p>
            <a:r>
              <a:rPr lang="en-US" sz="1800" dirty="0">
                <a:solidFill>
                  <a:schemeClr val="tx1"/>
                </a:solidFill>
              </a:rPr>
              <a:t>Most SOHP work closely with and collaborate with state and local dental societies.</a:t>
            </a:r>
            <a:endParaRPr lang="en-US" dirty="0">
              <a:solidFill>
                <a:schemeClr val="tx1"/>
              </a:solidFill>
            </a:endParaRPr>
          </a:p>
          <a:p>
            <a:pPr marL="0" indent="0">
              <a:buNone/>
            </a:pPr>
            <a:endParaRPr lang="en-US" dirty="0"/>
          </a:p>
        </p:txBody>
      </p:sp>
      <p:pic>
        <p:nvPicPr>
          <p:cNvPr id="409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6800" y="381000"/>
            <a:ext cx="7010400"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98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fontScale="92500" lnSpcReduction="20000"/>
          </a:bodyPr>
          <a:lstStyle/>
          <a:p>
            <a:r>
              <a:rPr lang="en-US" dirty="0">
                <a:hlinkClick r:id="rId3"/>
              </a:rPr>
              <a:t>AAPD</a:t>
            </a:r>
            <a:r>
              <a:rPr lang="en-US" dirty="0"/>
              <a:t> represents the specialty of pediatric dentistry with more than 10,500 members and 5 districts and at least 22 state components.</a:t>
            </a:r>
          </a:p>
          <a:p>
            <a:r>
              <a:rPr lang="en-US" dirty="0"/>
              <a:t>AAPD promotes evidence-based policies and clinical guidelines; educates and informs policymakers, parents, guardians and other health care professionals; fosters research; provides professional education for pediatric and general dentists who treat children; they also provide educational materials for parents.</a:t>
            </a:r>
          </a:p>
          <a:p>
            <a:r>
              <a:rPr lang="en-US" dirty="0"/>
              <a:t>SOHPs can collaborate with the state components and use their consumer materials, speakers bureau and their professional policy statements and guidelines.</a:t>
            </a:r>
          </a:p>
          <a:p>
            <a:r>
              <a:rPr lang="en-US" dirty="0"/>
              <a:t>They publish two journals, </a:t>
            </a:r>
            <a:r>
              <a:rPr lang="en-US" i="1" dirty="0"/>
              <a:t>Pediatric Dentistry </a:t>
            </a:r>
            <a:r>
              <a:rPr lang="en-US" dirty="0"/>
              <a:t>and the </a:t>
            </a:r>
            <a:r>
              <a:rPr lang="en-US" i="1" dirty="0"/>
              <a:t>Journal of Dentistry for Children</a:t>
            </a:r>
            <a:r>
              <a:rPr lang="en-US" dirty="0"/>
              <a:t>.</a:t>
            </a:r>
          </a:p>
          <a:p>
            <a:pPr marL="0" indent="0">
              <a:buNone/>
            </a:pPr>
            <a:endParaRPr lang="en-US" dirty="0"/>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3000" y="152400"/>
            <a:ext cx="6934200" cy="139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72579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905000"/>
            <a:ext cx="8229600" cy="4495800"/>
          </a:xfrm>
        </p:spPr>
        <p:txBody>
          <a:bodyPr>
            <a:normAutofit fontScale="92500" lnSpcReduction="20000"/>
          </a:bodyPr>
          <a:lstStyle/>
          <a:p>
            <a:r>
              <a:rPr lang="en-US" dirty="0"/>
              <a:t>The </a:t>
            </a:r>
            <a:r>
              <a:rPr lang="en-US" dirty="0">
                <a:hlinkClick r:id="rId3"/>
              </a:rPr>
              <a:t>Special Care Dentistry Association </a:t>
            </a:r>
            <a:r>
              <a:rPr lang="en-US" dirty="0"/>
              <a:t>serves as a resource to all oral health care professionals who serve or are interested in serving patients with special needs.</a:t>
            </a:r>
          </a:p>
          <a:p>
            <a:r>
              <a:rPr lang="en-US" dirty="0"/>
              <a:t>SCDA comprises 3 councils: Council of Dentistry for People with Disabilities, Council of Geriatric Dentistry and Council of Hospital Dentistry.</a:t>
            </a:r>
          </a:p>
          <a:p>
            <a:r>
              <a:rPr lang="en-US" dirty="0"/>
              <a:t>They also have dental and dental hygiene fellowships and student chapters.</a:t>
            </a:r>
          </a:p>
          <a:p>
            <a:r>
              <a:rPr lang="en-US" dirty="0"/>
              <a:t>They produce many types of resources, clinical guidelines and policies, online courses, as well as hold an annual meeting.</a:t>
            </a:r>
          </a:p>
          <a:p>
            <a:r>
              <a:rPr lang="en-US" dirty="0"/>
              <a:t>Members serve on ASTDD committees and present at the NOHC. SOHP can use their resources to assure you are addressing the needs of people with special needs.</a:t>
            </a:r>
          </a:p>
          <a:p>
            <a:endParaRPr lang="en-US" dirty="0"/>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28800" y="0"/>
            <a:ext cx="5486400" cy="1704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4902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495800"/>
          </a:xfrm>
        </p:spPr>
        <p:txBody>
          <a:bodyPr>
            <a:normAutofit fontScale="77500" lnSpcReduction="20000"/>
          </a:bodyPr>
          <a:lstStyle/>
          <a:p>
            <a:r>
              <a:rPr lang="en-US" dirty="0"/>
              <a:t>The </a:t>
            </a:r>
            <a:r>
              <a:rPr lang="en-US" dirty="0">
                <a:hlinkClick r:id="rId3"/>
              </a:rPr>
              <a:t>Hispanic Dental Association </a:t>
            </a:r>
            <a:r>
              <a:rPr lang="en-US" dirty="0"/>
              <a:t>is comprised of oral health professionals and students dedicated to promoting and improving the oral health of the Hispanic community and providing advocacy for Hispanic oral health professionals across the US; there are 15 city/regional chapters and 38 dental student chapters.</a:t>
            </a:r>
          </a:p>
          <a:p>
            <a:r>
              <a:rPr lang="en-US" dirty="0"/>
              <a:t>The </a:t>
            </a:r>
            <a:r>
              <a:rPr lang="en-US" dirty="0">
                <a:hlinkClick r:id="rId4"/>
              </a:rPr>
              <a:t>National Dental Association </a:t>
            </a:r>
            <a:r>
              <a:rPr lang="en-US" dirty="0"/>
              <a:t>is comprised of forty-eight state and local chapters throughout the U.S. and Caribbean representing more 6,000 Black dentists, and 30 million Black Americans; it is expanding to include oral health care professionals in Africa, Canada, Saudi Arabia, South America, and Latin America. It also is the parent organization for other groups representing dental hygienists, assistants and students.</a:t>
            </a:r>
          </a:p>
          <a:p>
            <a:r>
              <a:rPr lang="en-US" dirty="0"/>
              <a:t>Both groups hold annual national meetings and publish many resources.</a:t>
            </a:r>
          </a:p>
          <a:p>
            <a:r>
              <a:rPr lang="en-US" dirty="0"/>
              <a:t>SOHPs can collaborate with professional or student chapters and with their community outreach and educational activities and encourage advocacy through coalitions.</a:t>
            </a:r>
          </a:p>
        </p:txBody>
      </p:sp>
      <p:pic>
        <p:nvPicPr>
          <p:cNvPr id="3074"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5800" y="150987"/>
            <a:ext cx="3686175" cy="142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48200" y="123055"/>
            <a:ext cx="3643579" cy="14193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1158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American Dental </a:t>
            </a:r>
            <a:br>
              <a:rPr lang="en-US" sz="4400" dirty="0"/>
            </a:br>
            <a:r>
              <a:rPr lang="en-US" sz="4400" dirty="0"/>
              <a:t>           Hygienists’ Association</a:t>
            </a:r>
          </a:p>
        </p:txBody>
      </p:sp>
      <p:sp>
        <p:nvSpPr>
          <p:cNvPr id="3" name="Content Placeholder 2"/>
          <p:cNvSpPr>
            <a:spLocks noGrp="1"/>
          </p:cNvSpPr>
          <p:nvPr>
            <p:ph idx="1"/>
          </p:nvPr>
        </p:nvSpPr>
        <p:spPr>
          <a:xfrm>
            <a:off x="457200" y="1752600"/>
            <a:ext cx="8229600" cy="4373563"/>
          </a:xfrm>
        </p:spPr>
        <p:txBody>
          <a:bodyPr>
            <a:normAutofit fontScale="92500" lnSpcReduction="20000"/>
          </a:bodyPr>
          <a:lstStyle/>
          <a:p>
            <a:r>
              <a:rPr lang="en-US" dirty="0">
                <a:hlinkClick r:id="rId3"/>
              </a:rPr>
              <a:t>ADHA</a:t>
            </a:r>
            <a:r>
              <a:rPr lang="en-US" dirty="0"/>
              <a:t> supports more than185,000 registered dental hygienist members’ goals by helping to ensure access to quality oral health care; promoting dental hygiene education, licensure, practice and research; and representing legislative interests at the local, state and federal levels it also supports student chapters and awards.</a:t>
            </a:r>
          </a:p>
          <a:p>
            <a:r>
              <a:rPr lang="en-US" dirty="0"/>
              <a:t>ASTDD collaborates with ADHA on policy issues, attendance and presentations at our annual sessions, dissemination of information, and co-management of state dental hygienist Head Start liaisons.</a:t>
            </a:r>
          </a:p>
          <a:p>
            <a:r>
              <a:rPr lang="en-US" dirty="0"/>
              <a:t>SOHP can collaborate with state and local societies, especially for community oral health activities and programs and use their many resources.</a:t>
            </a:r>
          </a:p>
        </p:txBody>
      </p:sp>
      <p:pic>
        <p:nvPicPr>
          <p:cNvPr id="409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2307" y="365026"/>
            <a:ext cx="1234440" cy="1097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03635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30680"/>
          </a:xfrm>
        </p:spPr>
        <p:txBody>
          <a:bodyPr/>
          <a:lstStyle/>
          <a:p>
            <a:r>
              <a:rPr lang="en-US" dirty="0"/>
              <a:t>l</a:t>
            </a:r>
          </a:p>
        </p:txBody>
      </p:sp>
      <p:sp>
        <p:nvSpPr>
          <p:cNvPr id="3" name="Content Placeholder 2"/>
          <p:cNvSpPr>
            <a:spLocks noGrp="1"/>
          </p:cNvSpPr>
          <p:nvPr>
            <p:ph idx="1"/>
          </p:nvPr>
        </p:nvSpPr>
        <p:spPr>
          <a:xfrm>
            <a:off x="457200" y="1828800"/>
            <a:ext cx="8229600" cy="4724400"/>
          </a:xfrm>
        </p:spPr>
        <p:txBody>
          <a:bodyPr>
            <a:normAutofit/>
          </a:bodyPr>
          <a:lstStyle/>
          <a:p>
            <a:r>
              <a:rPr lang="en-US" sz="2000" dirty="0">
                <a:hlinkClick r:id="rId3"/>
              </a:rPr>
              <a:t>ADEA</a:t>
            </a:r>
            <a:r>
              <a:rPr lang="en-US" sz="2000" dirty="0"/>
              <a:t> is the leading national organization and voice for dental education.</a:t>
            </a:r>
          </a:p>
          <a:p>
            <a:r>
              <a:rPr lang="en-US" sz="2000" dirty="0"/>
              <a:t>Members include all 76 U.S. and Canadian dental schools, more than 1,000 allied and advanced dental education programs, 60 corporations and more than 20,000 individuals.</a:t>
            </a:r>
          </a:p>
          <a:p>
            <a:r>
              <a:rPr lang="en-US" sz="2000" dirty="0"/>
              <a:t>ADEA's activities encompass a wide range of research, advocacy, faculty development, meetings and communications such as the </a:t>
            </a:r>
            <a:r>
              <a:rPr lang="en-US" sz="2000" i="1" dirty="0"/>
              <a:t>Journal of Dental Education,</a:t>
            </a:r>
            <a:r>
              <a:rPr lang="en-US" sz="2000" dirty="0"/>
              <a:t> as well as dental school admissions services.</a:t>
            </a:r>
          </a:p>
          <a:p>
            <a:r>
              <a:rPr lang="en-US" sz="2000" dirty="0"/>
              <a:t>ASTDD collaborates on policy issues and surveys and some members attend each other’s national conferences.</a:t>
            </a:r>
          </a:p>
          <a:p>
            <a:r>
              <a:rPr lang="en-US" sz="2000" dirty="0"/>
              <a:t>SOHPs can use their career building and policy development tools and interface with state/local dental and dental hygiene professional education programs. </a:t>
            </a:r>
            <a:endParaRPr lang="en-US" dirty="0"/>
          </a:p>
          <a:p>
            <a:pPr marL="0" indent="0">
              <a:buNone/>
            </a:pPr>
            <a:endParaRPr lang="en-US" dirty="0"/>
          </a:p>
        </p:txBody>
      </p:sp>
      <p:pic>
        <p:nvPicPr>
          <p:cNvPr id="614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38400" y="0"/>
            <a:ext cx="4937760" cy="163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6477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fontScale="85000" lnSpcReduction="20000"/>
          </a:bodyPr>
          <a:lstStyle/>
          <a:p>
            <a:r>
              <a:rPr lang="en-US" dirty="0">
                <a:hlinkClick r:id="rId3"/>
              </a:rPr>
              <a:t>IADR</a:t>
            </a:r>
            <a:r>
              <a:rPr lang="en-US" dirty="0"/>
              <a:t> drives dental, oral and craniofacial research for health and well-being worldwide.</a:t>
            </a:r>
          </a:p>
          <a:p>
            <a:r>
              <a:rPr lang="en-US" dirty="0"/>
              <a:t>IADR is organized into five Regions with multiple countries under each region. AADR is part of the North American Region.  IADR has more than 10,000 individual members worldwide,</a:t>
            </a:r>
          </a:p>
          <a:p>
            <a:r>
              <a:rPr lang="en-US" dirty="0"/>
              <a:t>SOHPs can access IADR policy statements directly and partner with educational institutions or join the organization to gain access to other excellent research publications and attend the annual conference.</a:t>
            </a:r>
          </a:p>
          <a:p>
            <a:r>
              <a:rPr lang="en-US" dirty="0"/>
              <a:t>ASTDD collaborates with IADR/AADR to disseminate information on new research relevant to dental public health issues and programs as well as increasing skills in reading and reviewing the scientific literature.</a:t>
            </a:r>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9200" y="197479"/>
            <a:ext cx="2337359" cy="15831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86400" y="373096"/>
            <a:ext cx="2446020" cy="1402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41808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77200" cy="1600200"/>
          </a:xfrm>
        </p:spPr>
        <p:txBody>
          <a:bodyPr/>
          <a:lstStyle/>
          <a:p>
            <a:pPr algn="r"/>
            <a:r>
              <a:rPr lang="en-US" sz="4000" dirty="0"/>
              <a:t>Organization for Safety, </a:t>
            </a:r>
            <a:br>
              <a:rPr lang="en-US" sz="4000" dirty="0"/>
            </a:br>
            <a:r>
              <a:rPr lang="en-US" sz="4000" dirty="0"/>
              <a:t>Asepsis and Prevention</a:t>
            </a:r>
          </a:p>
        </p:txBody>
      </p:sp>
      <p:sp>
        <p:nvSpPr>
          <p:cNvPr id="3" name="Content Placeholder 2"/>
          <p:cNvSpPr>
            <a:spLocks noGrp="1"/>
          </p:cNvSpPr>
          <p:nvPr>
            <p:ph idx="1"/>
          </p:nvPr>
        </p:nvSpPr>
        <p:spPr/>
        <p:txBody>
          <a:bodyPr>
            <a:normAutofit fontScale="92500" lnSpcReduction="10000"/>
          </a:bodyPr>
          <a:lstStyle/>
          <a:p>
            <a:r>
              <a:rPr lang="en-US" dirty="0">
                <a:hlinkClick r:id="rId3"/>
              </a:rPr>
              <a:t>OSAP</a:t>
            </a:r>
            <a:r>
              <a:rPr lang="en-US" dirty="0"/>
              <a:t> is a diverse membership association spanning public health, academia, consulting, clinical practice and the dental trade. </a:t>
            </a:r>
          </a:p>
          <a:p>
            <a:r>
              <a:rPr lang="en-US" dirty="0"/>
              <a:t>OSAP focuses on strategies to improve compliance with safe practices and on building a strong network of recognized infection control experts. OSAP provides online resources, publications, checklists, toolkits and educational seminars, including guidance on mobile and portable dental system safety and infection prevention as well as a public health website page.</a:t>
            </a:r>
          </a:p>
          <a:p>
            <a:r>
              <a:rPr lang="en-US" dirty="0"/>
              <a:t>ASTDD collaborates with OSAP on joint projects and resources. SOHPs can benefit from their many resources and attend their annual boot camp and conference.</a:t>
            </a:r>
            <a:br>
              <a:rPr lang="en-US" dirty="0"/>
            </a:br>
            <a:endParaRPr lang="en-US" dirty="0"/>
          </a:p>
        </p:txBody>
      </p:sp>
      <p:pic>
        <p:nvPicPr>
          <p:cNvPr id="5" name="Picture 4">
            <a:extLst>
              <a:ext uri="{FF2B5EF4-FFF2-40B4-BE49-F238E27FC236}">
                <a16:creationId xmlns:a16="http://schemas.microsoft.com/office/drawing/2014/main" id="{809C30C2-D2CB-41BC-B510-1B5314521A6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95400" y="299084"/>
            <a:ext cx="1524000" cy="1072516"/>
          </a:xfrm>
          <a:prstGeom prst="rect">
            <a:avLst/>
          </a:prstGeom>
          <a:noFill/>
          <a:ln>
            <a:noFill/>
          </a:ln>
        </p:spPr>
      </p:pic>
    </p:spTree>
    <p:extLst>
      <p:ext uri="{BB962C8B-B14F-4D97-AF65-F5344CB8AC3E}">
        <p14:creationId xmlns:p14="http://schemas.microsoft.com/office/powerpoint/2010/main" val="3609642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500"/>
            <a:ext cx="8229600" cy="4411663"/>
          </a:xfrm>
        </p:spPr>
        <p:txBody>
          <a:bodyPr>
            <a:normAutofit fontScale="92500" lnSpcReduction="20000"/>
          </a:bodyPr>
          <a:lstStyle/>
          <a:p>
            <a:r>
              <a:rPr lang="en-US" dirty="0">
                <a:hlinkClick r:id="rId3"/>
              </a:rPr>
              <a:t>AAP</a:t>
            </a:r>
            <a:r>
              <a:rPr lang="en-US" dirty="0"/>
              <a:t> membership: 67,000 primary care pediatricians, pediatric medical sub-specialists and pediatric surgical specialists in 59 US chapters and 7 in Canada.</a:t>
            </a:r>
          </a:p>
          <a:p>
            <a:r>
              <a:rPr lang="en-US" dirty="0"/>
              <a:t> AAP has a </a:t>
            </a:r>
            <a:r>
              <a:rPr lang="en-US" dirty="0">
                <a:hlinkClick r:id="rId4"/>
              </a:rPr>
              <a:t>Section on Oral Health</a:t>
            </a:r>
            <a:r>
              <a:rPr lang="en-US" dirty="0"/>
              <a:t> as well as Chapter Oral Health Advocates who are pediatricians and pediatric dentists trained by AAP to educate others on preventive oral health in the pediatrician's office, fluoride varnish application, and the importance of a dental home by age 1.​</a:t>
            </a:r>
          </a:p>
          <a:p>
            <a:r>
              <a:rPr lang="en-US" dirty="0"/>
              <a:t>AAP has a cooperative agreement from the ACYF Office of Head Start for the National Center on Early Childhood Health and Wellness, with Georgetown Univ as a contractor and ASTDD as a sub-contactor and lead on the dental hygienist liaison project.</a:t>
            </a:r>
          </a:p>
          <a:p>
            <a:endParaRPr lang="en-US" dirty="0"/>
          </a:p>
        </p:txBody>
      </p:sp>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76400" y="76200"/>
            <a:ext cx="5562600"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0383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457200" y="1981200"/>
            <a:ext cx="8229600" cy="4144963"/>
          </a:xfrm>
        </p:spPr>
        <p:txBody>
          <a:bodyPr/>
          <a:lstStyle/>
          <a:p>
            <a:r>
              <a:rPr lang="en-US" dirty="0"/>
              <a:t>1. Provide an overview of some of</a:t>
            </a:r>
            <a:r>
              <a:rPr lang="en-US" dirty="0">
                <a:solidFill>
                  <a:srgbClr val="FF0000"/>
                </a:solidFill>
              </a:rPr>
              <a:t> </a:t>
            </a:r>
            <a:r>
              <a:rPr lang="en-US" dirty="0"/>
              <a:t>the national organizations ASTDD partners with to achieve national oral health goals (slides are clustered into similar categories). </a:t>
            </a:r>
          </a:p>
          <a:p>
            <a:pPr lvl="1"/>
            <a:r>
              <a:rPr lang="en-US" dirty="0"/>
              <a:t>Public health and private non-profits with either an oral health or broader focus</a:t>
            </a:r>
          </a:p>
          <a:p>
            <a:pPr lvl="1"/>
            <a:r>
              <a:rPr lang="en-US" dirty="0"/>
              <a:t>Professional associations with a dental or public </a:t>
            </a:r>
            <a:r>
              <a:rPr lang="en-US"/>
              <a:t>health focus</a:t>
            </a:r>
            <a:endParaRPr lang="en-US" dirty="0"/>
          </a:p>
          <a:p>
            <a:pPr lvl="1"/>
            <a:r>
              <a:rPr lang="en-US" dirty="0"/>
              <a:t>Centers with a topical focus</a:t>
            </a:r>
          </a:p>
          <a:p>
            <a:pPr marL="457200" lvl="1" indent="0">
              <a:buNone/>
            </a:pPr>
            <a:endParaRPr lang="en-US" dirty="0"/>
          </a:p>
          <a:p>
            <a:r>
              <a:rPr lang="en-US" dirty="0"/>
              <a:t>2. Provide information on resources these national organizations offer to state oral health programs (SOHP)</a:t>
            </a:r>
          </a:p>
        </p:txBody>
      </p:sp>
    </p:spTree>
    <p:extLst>
      <p:ext uri="{BB962C8B-B14F-4D97-AF65-F5344CB8AC3E}">
        <p14:creationId xmlns:p14="http://schemas.microsoft.com/office/powerpoint/2010/main" val="981987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r>
              <a:rPr lang="en-US" dirty="0"/>
            </a:br>
            <a:endParaRPr lang="en-US" dirty="0"/>
          </a:p>
        </p:txBody>
      </p:sp>
      <p:sp>
        <p:nvSpPr>
          <p:cNvPr id="3" name="Content Placeholder 2"/>
          <p:cNvSpPr>
            <a:spLocks noGrp="1"/>
          </p:cNvSpPr>
          <p:nvPr>
            <p:ph idx="1"/>
          </p:nvPr>
        </p:nvSpPr>
        <p:spPr>
          <a:xfrm>
            <a:off x="457200" y="2178888"/>
            <a:ext cx="8229600" cy="4176623"/>
          </a:xfrm>
        </p:spPr>
        <p:txBody>
          <a:bodyPr>
            <a:normAutofit fontScale="92500" lnSpcReduction="20000"/>
          </a:bodyPr>
          <a:lstStyle/>
          <a:p>
            <a:r>
              <a:rPr lang="en-US" dirty="0">
                <a:hlinkClick r:id="rId3"/>
              </a:rPr>
              <a:t>APHA</a:t>
            </a:r>
            <a:r>
              <a:rPr lang="en-US" dirty="0"/>
              <a:t> is a broad-based member community with the ability to influence federal policy to improve the public’s health and achieve equity in health status.</a:t>
            </a:r>
          </a:p>
          <a:p>
            <a:r>
              <a:rPr lang="en-US" dirty="0"/>
              <a:t>APHA has more than 25,000 public health professionals as members, 32 primary sections including Oral Health, and 53 state and regional public health association affiliates.</a:t>
            </a:r>
          </a:p>
          <a:p>
            <a:r>
              <a:rPr lang="en-US" dirty="0"/>
              <a:t>SOHPs can benefit from their multidisciplinary membership, online policy statements, the </a:t>
            </a:r>
            <a:r>
              <a:rPr lang="en-US" i="1" dirty="0"/>
              <a:t>Journal of Public Health</a:t>
            </a:r>
            <a:r>
              <a:rPr lang="en-US" dirty="0"/>
              <a:t>, annual meetings,</a:t>
            </a:r>
            <a:r>
              <a:rPr lang="en-US" dirty="0">
                <a:solidFill>
                  <a:srgbClr val="FF0000"/>
                </a:solidFill>
              </a:rPr>
              <a:t> </a:t>
            </a:r>
            <a:r>
              <a:rPr lang="en-US" dirty="0"/>
              <a:t>and collaboration with state affiliates. </a:t>
            </a:r>
          </a:p>
          <a:p>
            <a:r>
              <a:rPr lang="en-US" dirty="0"/>
              <a:t>Many state dental directors have received their John W. Knutson Distinguished Service Award in Dental Public Health.</a:t>
            </a:r>
          </a:p>
        </p:txBody>
      </p:sp>
      <p:pic>
        <p:nvPicPr>
          <p:cNvPr id="4" name="Picture 2" descr="AMERICAN PUBLIC HEALTH ASSOCIATION">
            <a:extLst>
              <a:ext uri="{FF2B5EF4-FFF2-40B4-BE49-F238E27FC236}">
                <a16:creationId xmlns:a16="http://schemas.microsoft.com/office/drawing/2014/main" id="{EEC5455D-6A01-4CE3-8DF7-956BD598B7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502489"/>
            <a:ext cx="3228975" cy="1304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2530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4800" dirty="0"/>
          </a:p>
        </p:txBody>
      </p:sp>
      <p:sp>
        <p:nvSpPr>
          <p:cNvPr id="3" name="Content Placeholder 2"/>
          <p:cNvSpPr>
            <a:spLocks noGrp="1"/>
          </p:cNvSpPr>
          <p:nvPr>
            <p:ph idx="1"/>
          </p:nvPr>
        </p:nvSpPr>
        <p:spPr/>
        <p:txBody>
          <a:bodyPr>
            <a:normAutofit/>
          </a:bodyPr>
          <a:lstStyle/>
          <a:p>
            <a:r>
              <a:rPr lang="en-US" sz="2000" dirty="0">
                <a:hlinkClick r:id="rId3"/>
              </a:rPr>
              <a:t>NOSORH</a:t>
            </a:r>
            <a:r>
              <a:rPr lang="en-US" sz="2000" dirty="0"/>
              <a:t> was established to help State Offices of Rural Health (SORH) in their efforts to improve access to, and enhance the quality of, health care for America's 61 million rural citizens. </a:t>
            </a:r>
          </a:p>
          <a:p>
            <a:r>
              <a:rPr lang="en-US" sz="2000" dirty="0"/>
              <a:t>NOSORH supports the development of state and community rural health leaders; create and facilitate state, regional and national partnerships that foster information sharing and spur rural health-related programs/activities; and enhance access to quality healthcare services in rural communities.</a:t>
            </a:r>
          </a:p>
          <a:p>
            <a:r>
              <a:rPr lang="en-US" sz="2000" dirty="0"/>
              <a:t>All 50 states have a State Office of Rural Health that can be a resource for SOHPs. Most are organized within the state health departments, but some are located in universities or not-for-profit organizations.</a:t>
            </a:r>
          </a:p>
          <a:p>
            <a:endParaRPr lang="en-US" sz="2000" dirty="0"/>
          </a:p>
          <a:p>
            <a:endParaRPr lang="en-US" dirty="0"/>
          </a:p>
          <a:p>
            <a:endParaRPr lang="en-US" dirty="0"/>
          </a:p>
        </p:txBody>
      </p:sp>
      <p:pic>
        <p:nvPicPr>
          <p:cNvPr id="1229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228600"/>
            <a:ext cx="8313420" cy="1234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1061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dirty="0">
                <a:hlinkClick r:id="rId3"/>
              </a:rPr>
              <a:t>ASTHO</a:t>
            </a:r>
            <a:r>
              <a:rPr lang="en-US" dirty="0"/>
              <a:t> is the national organization representing public health agencies in the U.S., the U.S. Territories, and DC, representing over 100,000 public health professionals these agencies employ. </a:t>
            </a:r>
          </a:p>
          <a:p>
            <a:r>
              <a:rPr lang="en-US" dirty="0"/>
              <a:t>Voting membership includes the chief health officials of these agencies; a non-voting membership category is for previous state/territorial health officials. </a:t>
            </a:r>
          </a:p>
          <a:p>
            <a:r>
              <a:rPr lang="en-US" dirty="0"/>
              <a:t>ASTHO helps state/territorial health agencies develop and implement programs and policies in public health priority areas. Staff works with members to formulate and present public health posi­tions and recommendations to Congress, the Administration, and other national organizations. </a:t>
            </a:r>
          </a:p>
          <a:p>
            <a:r>
              <a:rPr lang="en-US" dirty="0"/>
              <a:t>SOHP can use many ASTHO resources including Profiles of State and Territorial Public Health. ASTDD partners with ASTHO on many joint projects and serves on committees. ASTDD is one of 21 ASTHO affiliates.</a:t>
            </a:r>
          </a:p>
        </p:txBody>
      </p:sp>
      <p:pic>
        <p:nvPicPr>
          <p:cNvPr id="614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1" y="228600"/>
            <a:ext cx="8382000" cy="12588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5204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600" dirty="0"/>
          </a:p>
        </p:txBody>
      </p:sp>
      <p:sp>
        <p:nvSpPr>
          <p:cNvPr id="3" name="Content Placeholder 2"/>
          <p:cNvSpPr>
            <a:spLocks noGrp="1"/>
          </p:cNvSpPr>
          <p:nvPr>
            <p:ph idx="1"/>
          </p:nvPr>
        </p:nvSpPr>
        <p:spPr>
          <a:xfrm>
            <a:off x="457200" y="1828800"/>
            <a:ext cx="8229600" cy="4572000"/>
          </a:xfrm>
        </p:spPr>
        <p:txBody>
          <a:bodyPr>
            <a:normAutofit fontScale="85000" lnSpcReduction="10000"/>
          </a:bodyPr>
          <a:lstStyle/>
          <a:p>
            <a:r>
              <a:rPr lang="en-US" dirty="0">
                <a:hlinkClick r:id="rId3"/>
              </a:rPr>
              <a:t>AMCHP</a:t>
            </a:r>
            <a:r>
              <a:rPr lang="en-US" dirty="0"/>
              <a:t> is a national resource, partner and advocate for state public health leaders and others working to improve the health of women, children, youth and families, including those with special health care needs.</a:t>
            </a:r>
          </a:p>
          <a:p>
            <a:r>
              <a:rPr lang="en-US" dirty="0"/>
              <a:t>It is an ASTHO Affiliate and its members include state government directors of maternal and child health programs, directors of programs for children with special health care needs, and other public health leaders who work with and support state maternal and child health programs including academic, advocacy and community-based family health professionals, as well as families themselves.</a:t>
            </a:r>
          </a:p>
          <a:p>
            <a:r>
              <a:rPr lang="en-US" dirty="0"/>
              <a:t>ASTDD collaborates with AMCHP on joint projects, publications, best practices and advocacy.</a:t>
            </a:r>
          </a:p>
          <a:p>
            <a:r>
              <a:rPr lang="en-US" dirty="0"/>
              <a:t>SOHPs should be working closely with their MCH counterparts in state and local health agencies.</a:t>
            </a:r>
          </a:p>
        </p:txBody>
      </p:sp>
      <p:pic>
        <p:nvPicPr>
          <p:cNvPr id="921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33600" y="152400"/>
            <a:ext cx="4620311" cy="1309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37635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752600"/>
            <a:ext cx="8229600" cy="4495800"/>
          </a:xfrm>
        </p:spPr>
        <p:txBody>
          <a:bodyPr>
            <a:normAutofit fontScale="92500" lnSpcReduction="20000"/>
          </a:bodyPr>
          <a:lstStyle/>
          <a:p>
            <a:r>
              <a:rPr lang="en-US" dirty="0">
                <a:hlinkClick r:id="rId3"/>
              </a:rPr>
              <a:t>NACDD</a:t>
            </a:r>
            <a:r>
              <a:rPr lang="en-US" dirty="0"/>
              <a:t>’s core membership is the 58 State and Territorial Health Department Chronic Disease Directors and their staff, and it is an ASTHO Affiliate.</a:t>
            </a:r>
          </a:p>
          <a:p>
            <a:r>
              <a:rPr lang="en-US" dirty="0"/>
              <a:t>In addition, NACDD unites 7,000 chronic disease professionals across the U.S. working in state, tribal, and territorial health departments, nonprofits, academia, and private industry to promote health and to reduce the burden of chronic disease.</a:t>
            </a:r>
          </a:p>
          <a:p>
            <a:r>
              <a:rPr lang="en-US" dirty="0"/>
              <a:t>NACDD offers many resources such as online courses, assessment tools, TA, advocacy, PH crisis support.</a:t>
            </a:r>
          </a:p>
          <a:p>
            <a:r>
              <a:rPr lang="en-US" dirty="0"/>
              <a:t>ASTDD collaborates with NACDD on joint projects and resources about chronic disease and strategies to address common risk factors  for oral diseases and chronic diseases. SOHP should collaborate with their chronic disease counterparts on a regular basis.</a:t>
            </a:r>
            <a:endParaRPr lang="en-US" dirty="0">
              <a:solidFill>
                <a:srgbClr val="FF0000"/>
              </a:solidFill>
            </a:endParaRPr>
          </a:p>
        </p:txBody>
      </p:sp>
      <p:pic>
        <p:nvPicPr>
          <p:cNvPr id="1024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3000" y="-76200"/>
            <a:ext cx="6858000"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1349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600200"/>
          </a:xfrm>
        </p:spPr>
        <p:txBody>
          <a:bodyPr/>
          <a:lstStyle/>
          <a:p>
            <a:r>
              <a:rPr lang="en-US" sz="3600" dirty="0"/>
              <a:t>          Council of State and </a:t>
            </a:r>
            <a:br>
              <a:rPr lang="en-US" sz="3600" dirty="0"/>
            </a:br>
            <a:r>
              <a:rPr lang="en-US" sz="3600" dirty="0"/>
              <a:t>            Territorial Epidemiologists</a:t>
            </a:r>
          </a:p>
        </p:txBody>
      </p:sp>
      <p:sp>
        <p:nvSpPr>
          <p:cNvPr id="3" name="Content Placeholder 2"/>
          <p:cNvSpPr>
            <a:spLocks noGrp="1"/>
          </p:cNvSpPr>
          <p:nvPr>
            <p:ph idx="1"/>
          </p:nvPr>
        </p:nvSpPr>
        <p:spPr>
          <a:xfrm>
            <a:off x="457200" y="1905000"/>
            <a:ext cx="8229600" cy="4221163"/>
          </a:xfrm>
        </p:spPr>
        <p:txBody>
          <a:bodyPr>
            <a:normAutofit fontScale="77500" lnSpcReduction="20000"/>
          </a:bodyPr>
          <a:lstStyle/>
          <a:p>
            <a:r>
              <a:rPr lang="en-US" dirty="0"/>
              <a:t>CSTE is an organization of member states and territories representing public health epidemiologists and an ASTHO affiliate. There is a chronic disease/MCH/oral health committee.</a:t>
            </a:r>
          </a:p>
          <a:p>
            <a:r>
              <a:rPr lang="en-US" dirty="0"/>
              <a:t>CSTE works to advance public health policy and increase epidemiologic capacity through provision of information, education, training, and developmental support of practicing epidemiologists, as well as expertise for program and surveillance efforts.</a:t>
            </a:r>
          </a:p>
          <a:p>
            <a:pPr fontAlgn="base"/>
            <a:r>
              <a:rPr lang="en-US" dirty="0"/>
              <a:t>CSTE supports a fellowship program that provides service to the sponsoring agency, creates and trains a core group of public health workers, and strengthens capacity in applied epidemiology across public health institutions.</a:t>
            </a:r>
          </a:p>
          <a:p>
            <a:r>
              <a:rPr lang="en-US" dirty="0"/>
              <a:t>ASTDD has worked closely with CSTE on approval of NOHSS and other oral health indicators, creation of a new definition for a state oral health surveillance system, surveys of state epidemiology capacity, presentations at conferences and training materials and workshops for epidemiologists. </a:t>
            </a:r>
          </a:p>
        </p:txBody>
      </p:sp>
      <p:pic>
        <p:nvPicPr>
          <p:cNvPr id="5122" name="Picture 2" descr="CSTE logo">
            <a:extLst>
              <a:ext uri="{FF2B5EF4-FFF2-40B4-BE49-F238E27FC236}">
                <a16:creationId xmlns:a16="http://schemas.microsoft.com/office/drawing/2014/main" id="{5FCD31A6-937A-43A9-8106-8C5B89B8DC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450849"/>
            <a:ext cx="1962150" cy="561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3026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600" dirty="0"/>
          </a:p>
        </p:txBody>
      </p:sp>
      <p:sp>
        <p:nvSpPr>
          <p:cNvPr id="3" name="Content Placeholder 2"/>
          <p:cNvSpPr>
            <a:spLocks noGrp="1"/>
          </p:cNvSpPr>
          <p:nvPr>
            <p:ph idx="1"/>
          </p:nvPr>
        </p:nvSpPr>
        <p:spPr/>
        <p:txBody>
          <a:bodyPr>
            <a:normAutofit fontScale="92500"/>
          </a:bodyPr>
          <a:lstStyle/>
          <a:p>
            <a:r>
              <a:rPr lang="en-US" sz="2200" dirty="0">
                <a:hlinkClick r:id="rId3"/>
              </a:rPr>
              <a:t>NPHIC</a:t>
            </a:r>
            <a:r>
              <a:rPr lang="en-US" sz="2200" dirty="0"/>
              <a:t> is an independent organization and a network of public health communicators in the U.S. and U.S. territories committed to "making public health public" by sharing knowledge, expertise and resources to effectively communicate about the important health issues of the day. It also is an ASTHO affiliate representing the state health agency senior public health information officers.</a:t>
            </a:r>
          </a:p>
          <a:p>
            <a:r>
              <a:rPr lang="en-US" sz="2200" dirty="0"/>
              <a:t>NPHIC identifies methods to improve communications among members and communicates with and through the news media to promote greater understanding and awareness of public health issues.</a:t>
            </a:r>
          </a:p>
          <a:p>
            <a:r>
              <a:rPr lang="en-US" sz="2200" dirty="0"/>
              <a:t>ASTDD collaborates with NPHIC to share information and resources with SOHP, other ASTDD members and with public health information officers.</a:t>
            </a:r>
          </a:p>
          <a:p>
            <a:endParaRPr lang="en-US" dirty="0"/>
          </a:p>
        </p:txBody>
      </p:sp>
      <p:pic>
        <p:nvPicPr>
          <p:cNvPr id="819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0" y="304800"/>
            <a:ext cx="7796174"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94322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School Health Groups</a:t>
            </a:r>
          </a:p>
        </p:txBody>
      </p:sp>
      <p:sp>
        <p:nvSpPr>
          <p:cNvPr id="3" name="Content Placeholder 2"/>
          <p:cNvSpPr>
            <a:spLocks noGrp="1"/>
          </p:cNvSpPr>
          <p:nvPr>
            <p:ph idx="1"/>
          </p:nvPr>
        </p:nvSpPr>
        <p:spPr>
          <a:xfrm>
            <a:off x="457200" y="1905000"/>
            <a:ext cx="8229600" cy="4221163"/>
          </a:xfrm>
        </p:spPr>
        <p:txBody>
          <a:bodyPr>
            <a:normAutofit lnSpcReduction="10000"/>
          </a:bodyPr>
          <a:lstStyle/>
          <a:p>
            <a:r>
              <a:rPr lang="en-US" sz="2000" dirty="0"/>
              <a:t>The ASTDD School and Adolescent Oral Health committee interacts with several groups including:</a:t>
            </a:r>
          </a:p>
          <a:p>
            <a:pPr lvl="1"/>
            <a:r>
              <a:rPr lang="en-US" sz="2000" dirty="0">
                <a:hlinkClick r:id="rId3"/>
              </a:rPr>
              <a:t>National Association of School Nurses</a:t>
            </a:r>
            <a:r>
              <a:rPr lang="en-US" sz="2000" dirty="0"/>
              <a:t>; they have an </a:t>
            </a:r>
            <a:r>
              <a:rPr lang="en-US" sz="2000" dirty="0">
                <a:hlinkClick r:id="rId4"/>
              </a:rPr>
              <a:t>Oral Health Connections webpage</a:t>
            </a:r>
            <a:endParaRPr lang="en-US" sz="2000" dirty="0"/>
          </a:p>
          <a:p>
            <a:pPr lvl="1"/>
            <a:r>
              <a:rPr lang="en-US" sz="2000" dirty="0">
                <a:hlinkClick r:id="rId5"/>
              </a:rPr>
              <a:t>American School Health Association</a:t>
            </a:r>
            <a:r>
              <a:rPr lang="en-US" sz="2000" dirty="0"/>
              <a:t>; check out the webinar Maximizing the Impact of Oral Health in Schools from March 2019</a:t>
            </a:r>
          </a:p>
          <a:p>
            <a:pPr lvl="1"/>
            <a:r>
              <a:rPr lang="en-US" sz="2000" dirty="0">
                <a:hlinkClick r:id="rId6"/>
              </a:rPr>
              <a:t>School-Based Health Alliance</a:t>
            </a:r>
            <a:r>
              <a:rPr lang="en-US" sz="2000" dirty="0"/>
              <a:t>; see their school oral health resource library</a:t>
            </a:r>
          </a:p>
          <a:p>
            <a:pPr lvl="1"/>
            <a:r>
              <a:rPr lang="en-US" sz="2000" dirty="0">
                <a:hlinkClick r:id="rId7"/>
              </a:rPr>
              <a:t>CDC Healthy Schools</a:t>
            </a:r>
            <a:endParaRPr lang="en-US" sz="2000" dirty="0"/>
          </a:p>
          <a:p>
            <a:r>
              <a:rPr lang="en-US" sz="2000" dirty="0"/>
              <a:t>ASTDD also provided comments on updating the School Health Survey, provides messages for the NASN monthly newsletter, and presents at national meetings.</a:t>
            </a:r>
          </a:p>
          <a:p>
            <a:endParaRPr lang="en-US" dirty="0"/>
          </a:p>
          <a:p>
            <a:endParaRPr lang="en-US" dirty="0"/>
          </a:p>
          <a:p>
            <a:endParaRPr lang="en-US" dirty="0"/>
          </a:p>
        </p:txBody>
      </p:sp>
    </p:spTree>
    <p:extLst>
      <p:ext uri="{BB962C8B-B14F-4D97-AF65-F5344CB8AC3E}">
        <p14:creationId xmlns:p14="http://schemas.microsoft.com/office/powerpoint/2010/main" val="353887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Older Adult Health Groups</a:t>
            </a:r>
          </a:p>
        </p:txBody>
      </p:sp>
      <p:sp>
        <p:nvSpPr>
          <p:cNvPr id="3" name="Content Placeholder 2"/>
          <p:cNvSpPr>
            <a:spLocks noGrp="1"/>
          </p:cNvSpPr>
          <p:nvPr>
            <p:ph idx="1"/>
          </p:nvPr>
        </p:nvSpPr>
        <p:spPr>
          <a:xfrm>
            <a:off x="457200" y="1828800"/>
            <a:ext cx="8229600" cy="4800600"/>
          </a:xfrm>
        </p:spPr>
        <p:txBody>
          <a:bodyPr>
            <a:normAutofit/>
          </a:bodyPr>
          <a:lstStyle/>
          <a:p>
            <a:r>
              <a:rPr lang="en-US" dirty="0"/>
              <a:t>The ASTDD Healthy Aging Committee interacts with:</a:t>
            </a:r>
          </a:p>
          <a:p>
            <a:pPr lvl="1"/>
            <a:r>
              <a:rPr lang="en-US" sz="2400" dirty="0">
                <a:hlinkClick r:id="rId3"/>
              </a:rPr>
              <a:t>Gerontological Society of America</a:t>
            </a:r>
            <a:endParaRPr lang="en-US" sz="2400" dirty="0"/>
          </a:p>
          <a:p>
            <a:pPr lvl="1"/>
            <a:r>
              <a:rPr lang="en-US" sz="2400" dirty="0">
                <a:hlinkClick r:id="rId4"/>
              </a:rPr>
              <a:t>Administration for Community Living, Administration on Aging</a:t>
            </a:r>
            <a:endParaRPr lang="en-US" sz="2400" dirty="0"/>
          </a:p>
          <a:p>
            <a:pPr lvl="1"/>
            <a:r>
              <a:rPr lang="en-US" sz="2400" dirty="0">
                <a:hlinkClick r:id="rId5"/>
              </a:rPr>
              <a:t>Advancing States</a:t>
            </a:r>
            <a:endParaRPr lang="en-US" sz="2400" dirty="0"/>
          </a:p>
          <a:p>
            <a:pPr lvl="1"/>
            <a:r>
              <a:rPr lang="en-US" sz="2000" dirty="0"/>
              <a:t>ASTDD collaborates with these groups to review model programs, policies and resource materials and provide education and increased awareness of oral health needs of older adults.</a:t>
            </a:r>
          </a:p>
          <a:p>
            <a:pPr marL="457200" lvl="1" indent="0">
              <a:buNone/>
            </a:pPr>
            <a:endParaRPr lang="en-US" dirty="0"/>
          </a:p>
          <a:p>
            <a:r>
              <a:rPr lang="en-US" dirty="0"/>
              <a:t>SOHPs can collaborate with the state their State Agencies/Units on Aging.</a:t>
            </a:r>
          </a:p>
          <a:p>
            <a:endParaRPr lang="en-US" dirty="0"/>
          </a:p>
        </p:txBody>
      </p:sp>
    </p:spTree>
    <p:extLst>
      <p:ext uri="{BB962C8B-B14F-4D97-AF65-F5344CB8AC3E}">
        <p14:creationId xmlns:p14="http://schemas.microsoft.com/office/powerpoint/2010/main" val="3390369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en-US" sz="4000" b="1" dirty="0"/>
              <a:t>Contact Us</a:t>
            </a:r>
          </a:p>
        </p:txBody>
      </p:sp>
      <p:sp>
        <p:nvSpPr>
          <p:cNvPr id="53251" name="Rectangle 3"/>
          <p:cNvSpPr>
            <a:spLocks noGrp="1" noChangeArrowheads="1"/>
          </p:cNvSpPr>
          <p:nvPr>
            <p:ph idx="1"/>
          </p:nvPr>
        </p:nvSpPr>
        <p:spPr/>
        <p:txBody>
          <a:bodyPr/>
          <a:lstStyle/>
          <a:p>
            <a:pPr marL="0" indent="0" algn="ctr">
              <a:buNone/>
            </a:pPr>
            <a:r>
              <a:rPr lang="en-US" altLang="en-US" b="1" dirty="0">
                <a:solidFill>
                  <a:srgbClr val="333399"/>
                </a:solidFill>
              </a:rPr>
              <a:t>Association of State and Territorial Dental Directors</a:t>
            </a:r>
            <a:br>
              <a:rPr lang="en-US" altLang="en-US" dirty="0">
                <a:solidFill>
                  <a:srgbClr val="333399"/>
                </a:solidFill>
              </a:rPr>
            </a:br>
            <a:endParaRPr lang="en-US" altLang="en-US" dirty="0">
              <a:solidFill>
                <a:srgbClr val="333399"/>
              </a:solidFill>
            </a:endParaRPr>
          </a:p>
          <a:p>
            <a:pPr marL="0" indent="0" algn="ctr">
              <a:buNone/>
            </a:pPr>
            <a:r>
              <a:rPr lang="en-US" altLang="en-US" dirty="0">
                <a:solidFill>
                  <a:srgbClr val="333399"/>
                </a:solidFill>
              </a:rPr>
              <a:t>3858 Cashill Blvd.</a:t>
            </a:r>
          </a:p>
          <a:p>
            <a:pPr marL="0" indent="0" algn="ctr">
              <a:buNone/>
            </a:pPr>
            <a:r>
              <a:rPr lang="en-US" altLang="en-US" dirty="0">
                <a:solidFill>
                  <a:srgbClr val="333399"/>
                </a:solidFill>
              </a:rPr>
              <a:t>Reno, NV 89509</a:t>
            </a:r>
            <a:br>
              <a:rPr lang="en-US" altLang="en-US" dirty="0">
                <a:solidFill>
                  <a:srgbClr val="333399"/>
                </a:solidFill>
              </a:rPr>
            </a:br>
            <a:r>
              <a:rPr lang="en-US" altLang="en-US" dirty="0">
                <a:solidFill>
                  <a:srgbClr val="333399"/>
                </a:solidFill>
              </a:rPr>
              <a:t>Telephone: 775.626.5008</a:t>
            </a:r>
            <a:br>
              <a:rPr lang="en-US" altLang="en-US" dirty="0">
                <a:solidFill>
                  <a:srgbClr val="333399"/>
                </a:solidFill>
              </a:rPr>
            </a:br>
            <a:r>
              <a:rPr lang="en-US" altLang="en-US" dirty="0">
                <a:solidFill>
                  <a:srgbClr val="333399"/>
                </a:solidFill>
                <a:hlinkClick r:id="rId3"/>
              </a:rPr>
              <a:t>cwood@astdd.org</a:t>
            </a:r>
            <a:endParaRPr lang="en-US" altLang="en-US" dirty="0">
              <a:solidFill>
                <a:srgbClr val="333399"/>
              </a:solidFill>
            </a:endParaRPr>
          </a:p>
          <a:p>
            <a:pPr algn="ctr" eaLnBrk="1" hangingPunct="1">
              <a:buFontTx/>
              <a:buNone/>
            </a:pPr>
            <a:endParaRPr lang="en-US" altLang="en-US" dirty="0">
              <a:solidFill>
                <a:srgbClr val="333399"/>
              </a:solidFill>
            </a:endParaRPr>
          </a:p>
        </p:txBody>
      </p:sp>
    </p:spTree>
    <p:extLst>
      <p:ext uri="{BB962C8B-B14F-4D97-AF65-F5344CB8AC3E}">
        <p14:creationId xmlns:p14="http://schemas.microsoft.com/office/powerpoint/2010/main" val="905419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0"/>
          </a:xfrm>
        </p:spPr>
        <p:txBody>
          <a:bodyPr/>
          <a:lstStyle/>
          <a:p>
            <a:endParaRPr lang="en-US" dirty="0"/>
          </a:p>
        </p:txBody>
      </p:sp>
      <p:sp>
        <p:nvSpPr>
          <p:cNvPr id="3" name="Content Placeholder 2"/>
          <p:cNvSpPr>
            <a:spLocks noGrp="1"/>
          </p:cNvSpPr>
          <p:nvPr>
            <p:ph idx="1"/>
          </p:nvPr>
        </p:nvSpPr>
        <p:spPr>
          <a:xfrm>
            <a:off x="457200" y="2743200"/>
            <a:ext cx="8229600" cy="3429000"/>
          </a:xfrm>
        </p:spPr>
        <p:txBody>
          <a:bodyPr>
            <a:normAutofit fontScale="92500"/>
          </a:bodyPr>
          <a:lstStyle/>
          <a:p>
            <a:r>
              <a:rPr lang="en-US" dirty="0">
                <a:hlinkClick r:id="rId3"/>
              </a:rPr>
              <a:t>AAPHD</a:t>
            </a:r>
            <a:r>
              <a:rPr lang="en-US" dirty="0"/>
              <a:t> Publishes the </a:t>
            </a:r>
            <a:r>
              <a:rPr lang="en-US" i="1" dirty="0"/>
              <a:t>Journal of Public Health Dentistry </a:t>
            </a:r>
            <a:r>
              <a:rPr lang="en-US" dirty="0"/>
              <a:t>and a newsletter.</a:t>
            </a:r>
          </a:p>
          <a:p>
            <a:r>
              <a:rPr lang="en-US" dirty="0"/>
              <a:t>Co-sponsors the National Oral Health Conference; members serve on ASTDD Committees and vice versa. </a:t>
            </a:r>
          </a:p>
          <a:p>
            <a:r>
              <a:rPr lang="en-US" dirty="0"/>
              <a:t>Hosts chartered student chapters for dental and dental hygiene students. </a:t>
            </a:r>
          </a:p>
          <a:p>
            <a:r>
              <a:rPr lang="en-US" dirty="0"/>
              <a:t>Sponsors the American Board of Dental Public Health.</a:t>
            </a:r>
          </a:p>
          <a:p>
            <a:r>
              <a:rPr lang="en-US" dirty="0"/>
              <a:t>The Foundation arm provides scholarships and awards and a small grants program.</a:t>
            </a:r>
          </a:p>
          <a:p>
            <a:pPr marL="0" indent="0">
              <a:buNone/>
            </a:pPr>
            <a:endParaRPr lang="en-US" dirty="0"/>
          </a:p>
          <a:p>
            <a:endParaRPr lang="en-US" dirty="0"/>
          </a:p>
        </p:txBody>
      </p:sp>
      <p:pic>
        <p:nvPicPr>
          <p:cNvPr id="409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81200" y="152400"/>
            <a:ext cx="5486400" cy="236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1206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sz="3600" dirty="0"/>
          </a:p>
        </p:txBody>
      </p:sp>
      <p:sp>
        <p:nvSpPr>
          <p:cNvPr id="5" name="Content Placeholder 4"/>
          <p:cNvSpPr>
            <a:spLocks noGrp="1"/>
          </p:cNvSpPr>
          <p:nvPr>
            <p:ph idx="1"/>
          </p:nvPr>
        </p:nvSpPr>
        <p:spPr>
          <a:xfrm>
            <a:off x="457200" y="1752600"/>
            <a:ext cx="8229600" cy="4191000"/>
          </a:xfrm>
        </p:spPr>
        <p:txBody>
          <a:bodyPr>
            <a:normAutofit/>
          </a:bodyPr>
          <a:lstStyle/>
          <a:p>
            <a:r>
              <a:rPr lang="en-US" sz="2000" dirty="0">
                <a:hlinkClick r:id="rId3"/>
              </a:rPr>
              <a:t>AACDP</a:t>
            </a:r>
            <a:r>
              <a:rPr lang="en-US" sz="2000" dirty="0"/>
              <a:t> supports the efforts of those with an interest in serving the oral health needs of vulnerable populations.</a:t>
            </a:r>
          </a:p>
          <a:p>
            <a:r>
              <a:rPr lang="en-US" sz="2000" dirty="0"/>
              <a:t>Members include agencies and staff of local and county health departments, non-profits and other community-based organizations with interest in oral health and access to care issues.</a:t>
            </a:r>
            <a:endParaRPr lang="en-US" sz="2000" dirty="0">
              <a:solidFill>
                <a:srgbClr val="FF0000"/>
              </a:solidFill>
            </a:endParaRPr>
          </a:p>
          <a:p>
            <a:r>
              <a:rPr lang="en-US" sz="2000" dirty="0"/>
              <a:t>They hold an annual symposium at the NOHC.</a:t>
            </a:r>
          </a:p>
          <a:p>
            <a:r>
              <a:rPr lang="en-US" sz="2000" dirty="0"/>
              <a:t>Resources:</a:t>
            </a:r>
          </a:p>
          <a:p>
            <a:pPr lvl="1"/>
            <a:r>
              <a:rPr lang="en-US" sz="1400" dirty="0">
                <a:hlinkClick r:id="rId4"/>
              </a:rPr>
              <a:t>A Model Framework for Community Oral Health Programs </a:t>
            </a:r>
            <a:endParaRPr lang="en-US" sz="1400" dirty="0"/>
          </a:p>
          <a:p>
            <a:pPr lvl="1"/>
            <a:r>
              <a:rPr lang="en-US" sz="1400" dirty="0">
                <a:hlinkClick r:id="rId5"/>
              </a:rPr>
              <a:t>Seal America: The Prevention Invention</a:t>
            </a:r>
            <a:r>
              <a:rPr lang="en-US" sz="1400" dirty="0"/>
              <a:t>.  </a:t>
            </a:r>
          </a:p>
          <a:p>
            <a:pPr lvl="1"/>
            <a:r>
              <a:rPr lang="en-US" sz="1400" dirty="0">
                <a:hlinkClick r:id="rId6"/>
              </a:rPr>
              <a:t>A Guide for Developing and Enhancing Community Oral Health Programs</a:t>
            </a:r>
            <a:endParaRPr lang="en-US" sz="1400" dirty="0"/>
          </a:p>
          <a:p>
            <a:endParaRPr lang="en-US" sz="2000" dirty="0"/>
          </a:p>
          <a:p>
            <a:endParaRPr lang="en-US" dirty="0"/>
          </a:p>
          <a:p>
            <a:pPr marL="0" indent="0">
              <a:buNone/>
            </a:pPr>
            <a:endParaRPr lang="en-US" dirty="0"/>
          </a:p>
          <a:p>
            <a:pPr marL="0" indent="0" algn="ctr">
              <a:buNone/>
            </a:pPr>
            <a:endParaRPr lang="en-US" dirty="0"/>
          </a:p>
        </p:txBody>
      </p:sp>
      <p:pic>
        <p:nvPicPr>
          <p:cNvPr id="7"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90600" y="76200"/>
            <a:ext cx="7162800" cy="1440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20334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400" dirty="0"/>
              <a:t>National Network for Oral Health Access </a:t>
            </a:r>
          </a:p>
        </p:txBody>
      </p:sp>
      <p:sp>
        <p:nvSpPr>
          <p:cNvPr id="3" name="Content Placeholder 2"/>
          <p:cNvSpPr>
            <a:spLocks noGrp="1"/>
          </p:cNvSpPr>
          <p:nvPr>
            <p:ph idx="1"/>
          </p:nvPr>
        </p:nvSpPr>
        <p:spPr>
          <a:xfrm>
            <a:off x="457200" y="1828800"/>
            <a:ext cx="8229600" cy="4297363"/>
          </a:xfrm>
        </p:spPr>
        <p:txBody>
          <a:bodyPr/>
          <a:lstStyle/>
          <a:p>
            <a:r>
              <a:rPr lang="en-US" dirty="0">
                <a:hlinkClick r:id="rId3"/>
              </a:rPr>
              <a:t>NNOHA</a:t>
            </a:r>
            <a:r>
              <a:rPr lang="en-US" dirty="0"/>
              <a:t>’s membership represents the full diversity of safety-net oral health providers and has become a leader in strengthening and supporting the oral health safety-net.</a:t>
            </a:r>
          </a:p>
          <a:p>
            <a:r>
              <a:rPr lang="en-US" dirty="0"/>
              <a:t>SOHP can review their Oral Health Clinical Competencies, Operations Manual, Promising practices, and other resources for clinics on their website.</a:t>
            </a:r>
          </a:p>
          <a:p>
            <a:r>
              <a:rPr lang="en-US" dirty="0"/>
              <a:t>They hold an annual Primary Oral Care conference.</a:t>
            </a:r>
          </a:p>
        </p:txBody>
      </p:sp>
      <p:pic>
        <p:nvPicPr>
          <p:cNvPr id="4" name="r1sp1" descr="servlet"/>
          <p:cNvPicPr/>
          <p:nvPr/>
        </p:nvPicPr>
        <p:blipFill>
          <a:blip r:embed="rId4" cstate="print"/>
          <a:srcRect/>
          <a:stretch>
            <a:fillRect/>
          </a:stretch>
        </p:blipFill>
        <p:spPr bwMode="auto">
          <a:xfrm>
            <a:off x="4953000" y="762000"/>
            <a:ext cx="2361064" cy="724422"/>
          </a:xfrm>
          <a:prstGeom prst="rect">
            <a:avLst/>
          </a:prstGeom>
          <a:noFill/>
          <a:ln w="9525">
            <a:noFill/>
            <a:miter lim="800000"/>
            <a:headEnd/>
            <a:tailEnd/>
          </a:ln>
        </p:spPr>
      </p:pic>
    </p:spTree>
    <p:extLst>
      <p:ext uri="{BB962C8B-B14F-4D97-AF65-F5344CB8AC3E}">
        <p14:creationId xmlns:p14="http://schemas.microsoft.com/office/powerpoint/2010/main" val="4115773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400" dirty="0"/>
              <a:t>  American Network of </a:t>
            </a:r>
            <a:br>
              <a:rPr lang="en-US" sz="4400" dirty="0"/>
            </a:br>
            <a:r>
              <a:rPr lang="en-US" sz="4400" dirty="0"/>
              <a:t>Oral Health Coalitions</a:t>
            </a:r>
          </a:p>
        </p:txBody>
      </p:sp>
      <p:sp>
        <p:nvSpPr>
          <p:cNvPr id="3" name="Content Placeholder 2"/>
          <p:cNvSpPr>
            <a:spLocks noGrp="1"/>
          </p:cNvSpPr>
          <p:nvPr>
            <p:ph idx="1"/>
          </p:nvPr>
        </p:nvSpPr>
        <p:spPr>
          <a:xfrm>
            <a:off x="457200" y="1828800"/>
            <a:ext cx="8229600" cy="4648200"/>
          </a:xfrm>
        </p:spPr>
        <p:txBody>
          <a:bodyPr>
            <a:normAutofit/>
          </a:bodyPr>
          <a:lstStyle/>
          <a:p>
            <a:r>
              <a:rPr lang="en-US" dirty="0">
                <a:hlinkClick r:id="rId3"/>
              </a:rPr>
              <a:t>ANOHC</a:t>
            </a:r>
            <a:r>
              <a:rPr lang="en-US" dirty="0"/>
              <a:t> members are statewide oral health coalitions that promote lifelong oral health by shaping policy, promoting prevention and educating the public. Currently there are 39 member coalitions.</a:t>
            </a:r>
          </a:p>
          <a:p>
            <a:r>
              <a:rPr lang="en-US" dirty="0"/>
              <a:t>ANOHC provides its members a listserv, webinars, a State oral health coalition comparison tool and an annual meeting in conjunction with the NOHC. </a:t>
            </a:r>
          </a:p>
          <a:p>
            <a:r>
              <a:rPr lang="en-US" dirty="0"/>
              <a:t>Oral health coalitions are crucial partners and advocates for SOHP.</a:t>
            </a:r>
          </a:p>
        </p:txBody>
      </p:sp>
      <p:pic>
        <p:nvPicPr>
          <p:cNvPr id="3074" name="Picture 2"/>
          <p:cNvPicPr>
            <a:picLocks noChangeAspect="1" noChangeArrowheads="1"/>
          </p:cNvPicPr>
          <p:nvPr/>
        </p:nvPicPr>
        <p:blipFill>
          <a:blip r:embed="rId4" cstate="print"/>
          <a:srcRect/>
          <a:stretch>
            <a:fillRect/>
          </a:stretch>
        </p:blipFill>
        <p:spPr bwMode="auto">
          <a:xfrm>
            <a:off x="457200" y="0"/>
            <a:ext cx="1485900" cy="1597343"/>
          </a:xfrm>
          <a:prstGeom prst="rect">
            <a:avLst/>
          </a:prstGeom>
          <a:noFill/>
          <a:ln w="9525">
            <a:noFill/>
            <a:miter lim="800000"/>
            <a:headEnd/>
            <a:tailEnd/>
          </a:ln>
        </p:spPr>
      </p:pic>
    </p:spTree>
    <p:extLst>
      <p:ext uri="{BB962C8B-B14F-4D97-AF65-F5344CB8AC3E}">
        <p14:creationId xmlns:p14="http://schemas.microsoft.com/office/powerpoint/2010/main" val="3211193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000" dirty="0"/>
              <a:t>Medicaid/Medicare/CHIP Services Dental Association</a:t>
            </a:r>
          </a:p>
        </p:txBody>
      </p:sp>
      <p:sp>
        <p:nvSpPr>
          <p:cNvPr id="6" name="Content Placeholder 5"/>
          <p:cNvSpPr>
            <a:spLocks noGrp="1"/>
          </p:cNvSpPr>
          <p:nvPr>
            <p:ph idx="1"/>
          </p:nvPr>
        </p:nvSpPr>
        <p:spPr>
          <a:xfrm>
            <a:off x="457200" y="2057400"/>
            <a:ext cx="8229600" cy="4068763"/>
          </a:xfrm>
        </p:spPr>
        <p:txBody>
          <a:bodyPr>
            <a:normAutofit fontScale="92500"/>
          </a:bodyPr>
          <a:lstStyle/>
          <a:p>
            <a:r>
              <a:rPr lang="en-US" dirty="0">
                <a:hlinkClick r:id="rId3"/>
              </a:rPr>
              <a:t>MSDA</a:t>
            </a:r>
            <a:r>
              <a:rPr lang="en-US" dirty="0"/>
              <a:t> strives to develop and promote evidence-based Medicaid/Children's Health Insurance Program oral health best practices and policies through innovative collaboration with a broad spectrum of stakeholders.</a:t>
            </a:r>
          </a:p>
          <a:p>
            <a:r>
              <a:rPr lang="en-US" dirty="0"/>
              <a:t>MSDA includes a Center for Quality, Policy and Financing and hosts webinars and an annual symposium, along with disseminating other resources.</a:t>
            </a:r>
          </a:p>
          <a:p>
            <a:r>
              <a:rPr lang="en-US" dirty="0"/>
              <a:t>ASTDD worked with MSDA to foster stronger collaborations between SOHP and state Medicaid/CHIP programs and to advocate for more comprehensive dental benefits. </a:t>
            </a:r>
          </a:p>
        </p:txBody>
      </p:sp>
      <p:pic>
        <p:nvPicPr>
          <p:cNvPr id="3" name="Picture 2" descr="logo">
            <a:extLst>
              <a:ext uri="{FF2B5EF4-FFF2-40B4-BE49-F238E27FC236}">
                <a16:creationId xmlns:a16="http://schemas.microsoft.com/office/drawing/2014/main" id="{B66E92B9-C6DB-4FAC-83A4-E3E5B1B09C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981075"/>
            <a:ext cx="3048000" cy="619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0651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3600" dirty="0"/>
          </a:p>
        </p:txBody>
      </p:sp>
      <p:sp>
        <p:nvSpPr>
          <p:cNvPr id="3" name="Content Placeholder 2"/>
          <p:cNvSpPr>
            <a:spLocks noGrp="1"/>
          </p:cNvSpPr>
          <p:nvPr>
            <p:ph idx="1"/>
          </p:nvPr>
        </p:nvSpPr>
        <p:spPr>
          <a:xfrm>
            <a:off x="457200" y="1752600"/>
            <a:ext cx="8229600" cy="4495800"/>
          </a:xfrm>
        </p:spPr>
        <p:txBody>
          <a:bodyPr>
            <a:noAutofit/>
          </a:bodyPr>
          <a:lstStyle/>
          <a:p>
            <a:r>
              <a:rPr lang="en-US" sz="1600" dirty="0">
                <a:hlinkClick r:id="rId3"/>
              </a:rPr>
              <a:t>OHRC</a:t>
            </a:r>
            <a:r>
              <a:rPr lang="en-US" sz="1600" dirty="0"/>
              <a:t> supports health professionals, program administrators, educators, policymakers, and others with the goal of improving oral health services for pregnant women, infants, children, adolescents, and children with special health care needs and their families. The resource center collaborates with federal, state, and local agencies; national and state organizations and associations; and foundations, specifically: </a:t>
            </a:r>
          </a:p>
          <a:p>
            <a:pPr lvl="1"/>
            <a:r>
              <a:rPr lang="en-US" dirty="0"/>
              <a:t>Collecting standards, guidelines, curricula, teaching guides, manuals, policies, and reports, and sharing information about their availability.</a:t>
            </a:r>
          </a:p>
          <a:p>
            <a:pPr lvl="1"/>
            <a:r>
              <a:rPr lang="en-US" dirty="0"/>
              <a:t>Maintaining an online database of projects funded by HRSA MCHB</a:t>
            </a:r>
          </a:p>
          <a:p>
            <a:pPr lvl="1"/>
            <a:r>
              <a:rPr lang="en-US" dirty="0"/>
              <a:t>Responding to information requests on topics</a:t>
            </a:r>
          </a:p>
          <a:p>
            <a:pPr lvl="1"/>
            <a:r>
              <a:rPr lang="en-US" dirty="0"/>
              <a:t>Developing and disseminating materials such as fact sheets, tip sheets, briefs, resource bulletins, resource guides, manuals, conference proceedings, and curricula in print and electronic formats.</a:t>
            </a:r>
          </a:p>
          <a:p>
            <a:r>
              <a:rPr lang="en-US" sz="1600" dirty="0"/>
              <a:t>ASTDD works with the OHRC on a regular basis to review resources and develop joint resources as well as serve as a subcontractor on numerous grants related to MCH and Head Start. SOHPs find the OHRC a tremendous resource.</a:t>
            </a:r>
          </a:p>
        </p:txBody>
      </p:sp>
      <p:pic>
        <p:nvPicPr>
          <p:cNvPr id="1126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381000"/>
            <a:ext cx="8134350" cy="1174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2289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5" y="731837"/>
            <a:ext cx="8229600" cy="1600200"/>
          </a:xfrm>
        </p:spPr>
        <p:txBody>
          <a:bodyPr/>
          <a:lstStyle/>
          <a:p>
            <a:br>
              <a:rPr lang="en-US" sz="3200" dirty="0"/>
            </a:br>
            <a:br>
              <a:rPr lang="en-US" sz="3200" dirty="0"/>
            </a:br>
            <a:br>
              <a:rPr lang="en-US" sz="3200" dirty="0"/>
            </a:br>
            <a:r>
              <a:rPr lang="en-US" sz="3200" dirty="0"/>
              <a:t>Center for Health Care Strategies, Inc</a:t>
            </a:r>
            <a:br>
              <a:rPr lang="en-US" sz="3200" dirty="0"/>
            </a:br>
            <a:endParaRPr lang="en-US" sz="3200" dirty="0"/>
          </a:p>
        </p:txBody>
      </p:sp>
      <p:sp>
        <p:nvSpPr>
          <p:cNvPr id="3" name="Content Placeholder 2"/>
          <p:cNvSpPr>
            <a:spLocks noGrp="1"/>
          </p:cNvSpPr>
          <p:nvPr>
            <p:ph idx="1"/>
          </p:nvPr>
        </p:nvSpPr>
        <p:spPr>
          <a:xfrm>
            <a:off x="457200" y="1981200"/>
            <a:ext cx="8229600" cy="4144963"/>
          </a:xfrm>
        </p:spPr>
        <p:txBody>
          <a:bodyPr>
            <a:normAutofit lnSpcReduction="10000"/>
          </a:bodyPr>
          <a:lstStyle/>
          <a:p>
            <a:r>
              <a:rPr lang="en-US" u="sng" dirty="0">
                <a:hlinkClick r:id="rId3"/>
              </a:rPr>
              <a:t>Center for Health Care Strategies, Inc.</a:t>
            </a:r>
            <a:endParaRPr lang="en-US" dirty="0"/>
          </a:p>
          <a:p>
            <a:r>
              <a:rPr lang="en-US" dirty="0"/>
              <a:t>CHCS is a health policy resource center dedicated to improving health care access, quality, and cost-effectiveness for low‐income populations. </a:t>
            </a:r>
          </a:p>
          <a:p>
            <a:r>
              <a:rPr lang="en-US" dirty="0"/>
              <a:t>It works with state and federal agencies, health and dental plans, providers, and consumer groups to develop innovative programs that better serve beneficiaries of publicly financed care, especially those with complex, high‐cost needs.</a:t>
            </a:r>
          </a:p>
          <a:p>
            <a:r>
              <a:rPr lang="en-US" dirty="0"/>
              <a:t>CHCS has produced several oral health resources and blogs posted on their website.</a:t>
            </a:r>
          </a:p>
          <a:p>
            <a:endParaRPr lang="en-US" dirty="0">
              <a:highlight>
                <a:srgbClr val="FFFF00"/>
              </a:highlight>
            </a:endParaRPr>
          </a:p>
        </p:txBody>
      </p:sp>
    </p:spTree>
    <p:extLst>
      <p:ext uri="{BB962C8B-B14F-4D97-AF65-F5344CB8AC3E}">
        <p14:creationId xmlns:p14="http://schemas.microsoft.com/office/powerpoint/2010/main" val="34096820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5745</TotalTime>
  <Words>3027</Words>
  <Application>Microsoft Office PowerPoint</Application>
  <PresentationFormat>On-screen Show (4:3)</PresentationFormat>
  <Paragraphs>171</Paragraphs>
  <Slides>29</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Century Gothic</vt:lpstr>
      <vt:lpstr>Courier New</vt:lpstr>
      <vt:lpstr>Palatino Linotype</vt:lpstr>
      <vt:lpstr>Executive</vt:lpstr>
      <vt:lpstr>Association of State and Territorial Dental Directors (ASTDD)  Orientation to Selected National Organizations</vt:lpstr>
      <vt:lpstr>Objectives</vt:lpstr>
      <vt:lpstr>PowerPoint Presentation</vt:lpstr>
      <vt:lpstr>PowerPoint Presentation</vt:lpstr>
      <vt:lpstr>National Network for Oral Health Access </vt:lpstr>
      <vt:lpstr>  American Network of  Oral Health Coalitions</vt:lpstr>
      <vt:lpstr>Medicaid/Medicare/CHIP Services Dental Association</vt:lpstr>
      <vt:lpstr>PowerPoint Presentation</vt:lpstr>
      <vt:lpstr>   Center for Health Care Strategies, Inc </vt:lpstr>
      <vt:lpstr>             CareQuest Institute Oral Health </vt:lpstr>
      <vt:lpstr>PowerPoint Presentation</vt:lpstr>
      <vt:lpstr>PowerPoint Presentation</vt:lpstr>
      <vt:lpstr>PowerPoint Presentation</vt:lpstr>
      <vt:lpstr>PowerPoint Presentation</vt:lpstr>
      <vt:lpstr>American Dental             Hygienists’ Association</vt:lpstr>
      <vt:lpstr>l</vt:lpstr>
      <vt:lpstr>PowerPoint Presentation</vt:lpstr>
      <vt:lpstr>Organization for Safety,  Asepsis and Prevention</vt:lpstr>
      <vt:lpstr>PowerPoint Presentation</vt:lpstr>
      <vt:lpstr> </vt:lpstr>
      <vt:lpstr>PowerPoint Presentation</vt:lpstr>
      <vt:lpstr>PowerPoint Presentation</vt:lpstr>
      <vt:lpstr>PowerPoint Presentation</vt:lpstr>
      <vt:lpstr>PowerPoint Presentation</vt:lpstr>
      <vt:lpstr>          Council of State and              Territorial Epidemiologists</vt:lpstr>
      <vt:lpstr>PowerPoint Presentation</vt:lpstr>
      <vt:lpstr>School Health Groups</vt:lpstr>
      <vt:lpstr>Older Adult Health Groups</vt:lpstr>
      <vt:lpstr>Contact Us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of State and Territorial Dental Directors (ASTDD)  Partner Organizations</dc:title>
  <dc:creator>Kathy M</dc:creator>
  <cp:lastModifiedBy>Christine Wood</cp:lastModifiedBy>
  <cp:revision>219</cp:revision>
  <cp:lastPrinted>2014-11-12T02:42:42Z</cp:lastPrinted>
  <dcterms:created xsi:type="dcterms:W3CDTF">2012-08-24T16:19:07Z</dcterms:created>
  <dcterms:modified xsi:type="dcterms:W3CDTF">2023-05-22T20:30:06Z</dcterms:modified>
</cp:coreProperties>
</file>