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handoutMasterIdLst>
    <p:handoutMasterId r:id="rId26"/>
  </p:handoutMasterIdLst>
  <p:sldIdLst>
    <p:sldId id="256" r:id="rId2"/>
    <p:sldId id="257" r:id="rId3"/>
    <p:sldId id="282" r:id="rId4"/>
    <p:sldId id="258" r:id="rId5"/>
    <p:sldId id="263" r:id="rId6"/>
    <p:sldId id="260" r:id="rId7"/>
    <p:sldId id="272" r:id="rId8"/>
    <p:sldId id="261" r:id="rId9"/>
    <p:sldId id="262" r:id="rId10"/>
    <p:sldId id="264" r:id="rId11"/>
    <p:sldId id="279" r:id="rId12"/>
    <p:sldId id="271" r:id="rId13"/>
    <p:sldId id="276" r:id="rId14"/>
    <p:sldId id="273" r:id="rId15"/>
    <p:sldId id="265" r:id="rId16"/>
    <p:sldId id="270" r:id="rId17"/>
    <p:sldId id="274" r:id="rId18"/>
    <p:sldId id="280" r:id="rId19"/>
    <p:sldId id="278" r:id="rId20"/>
    <p:sldId id="283" r:id="rId21"/>
    <p:sldId id="268" r:id="rId22"/>
    <p:sldId id="284" r:id="rId23"/>
    <p:sldId id="281"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3" autoAdjust="0"/>
    <p:restoredTop sz="94660"/>
  </p:normalViewPr>
  <p:slideViewPr>
    <p:cSldViewPr snapToGrid="0">
      <p:cViewPr varScale="1">
        <p:scale>
          <a:sx n="79" d="100"/>
          <a:sy n="79" d="100"/>
        </p:scale>
        <p:origin x="11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3632D93-0517-4FED-9D85-5122CFC4D5D7}" type="datetimeFigureOut">
              <a:rPr lang="en-US" smtClean="0"/>
              <a:t>4/4/2018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C559EEA-56E9-4DC2-931C-0199017376E5}" type="slidenum">
              <a:rPr lang="en-US" smtClean="0"/>
              <a:t>‹#›</a:t>
            </a:fld>
            <a:endParaRPr lang="en-US"/>
          </a:p>
        </p:txBody>
      </p:sp>
    </p:spTree>
    <p:extLst>
      <p:ext uri="{BB962C8B-B14F-4D97-AF65-F5344CB8AC3E}">
        <p14:creationId xmlns:p14="http://schemas.microsoft.com/office/powerpoint/2010/main" val="1130803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0598B6F-82C3-476D-AD01-CEA4E7266114}" type="datetimeFigureOut">
              <a:rPr lang="en-US" smtClean="0"/>
              <a:t>4/4/2018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DBFEC1A-9C1E-4FD5-877A-A9AA42F9DCF2}" type="slidenum">
              <a:rPr lang="en-US" smtClean="0"/>
              <a:t>‹#›</a:t>
            </a:fld>
            <a:endParaRPr lang="en-US"/>
          </a:p>
        </p:txBody>
      </p:sp>
    </p:spTree>
    <p:extLst>
      <p:ext uri="{BB962C8B-B14F-4D97-AF65-F5344CB8AC3E}">
        <p14:creationId xmlns:p14="http://schemas.microsoft.com/office/powerpoint/2010/main" val="1965917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BFEC1A-9C1E-4FD5-877A-A9AA42F9DCF2}" type="slidenum">
              <a:rPr lang="en-US" smtClean="0"/>
              <a:t>1</a:t>
            </a:fld>
            <a:endParaRPr lang="en-US"/>
          </a:p>
        </p:txBody>
      </p:sp>
    </p:spTree>
    <p:extLst>
      <p:ext uri="{BB962C8B-B14F-4D97-AF65-F5344CB8AC3E}">
        <p14:creationId xmlns:p14="http://schemas.microsoft.com/office/powerpoint/2010/main" val="2327129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51B309-8C6A-4387-916D-11261F404B2D}"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4E6B4B-EBC8-47C4-805D-F0738595FD8C}"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C4184E-9A31-490D-A144-D2910D114557}"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542B21E-755C-4DF9-B013-0EF41CBD8470}"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819C667-A4FD-46E5-836F-1BABA2BCE30B}"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BCD211-47F2-4865-B0CD-AE6D9FF1E71B}"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755B56-130F-4E07-9B2F-04B8C8A702C5}"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9D38F9-4281-47D4-8B87-96711497B6EF}"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A8BE2D-80F2-4D48-A12C-F7E4FF2C05BA}"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78FB77-2879-4689-B891-1404B00D4752}"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E8A3D4-86E0-4116-94B6-631C7AF3962B}"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BA7CBF-039C-4645-B559-1F017D261A87}" type="datetime1">
              <a:rPr lang="en-US" smtClean="0"/>
              <a:t>4/4/2018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C1407-ED5B-4137-910D-46E36B476AE9}" type="datetime1">
              <a:rPr lang="en-US" smtClean="0"/>
              <a:t>4/4/2018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B5C509-BB15-4A24-9780-014140C52DB6}" type="datetime1">
              <a:rPr lang="en-US" smtClean="0"/>
              <a:t>4/4/2018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B2A5EA-5095-437C-A2B5-48D2D03C6568}"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2BE12-555E-4FF2-9D4A-19BA2A15D80D}"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A0CA2EE-64DC-4CC1-B29F-09E9C47AFBA1}" type="datetime1">
              <a:rPr lang="en-US" smtClean="0"/>
              <a:t>4/4/2018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hhs.gov/grants/index.html" TargetMode="External"/><Relationship Id="rId2" Type="http://schemas.openxmlformats.org/officeDocument/2006/relationships/hyperlink" Target="https://hhs.gov/about/agencies/iea/regional-offices/index.html" TargetMode="External"/><Relationship Id="rId1" Type="http://schemas.openxmlformats.org/officeDocument/2006/relationships/slideLayout" Target="../slideLayouts/slideLayout2.xml"/><Relationship Id="rId6" Type="http://schemas.openxmlformats.org/officeDocument/2006/relationships/hyperlink" Target="https://www.acl.gov/programs/health-wellness/oral-health" TargetMode="External"/><Relationship Id="rId5" Type="http://schemas.openxmlformats.org/officeDocument/2006/relationships/hyperlink" Target="https://www.hrsa.gov/oral-health/index.html" TargetMode="External"/><Relationship Id="rId4" Type="http://schemas.openxmlformats.org/officeDocument/2006/relationships/hyperlink" Target="http://www.oralhealthworkforce.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Marcia.brand8@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hrsa.gov/oral-health/index.html" TargetMode="External"/><Relationship Id="rId2" Type="http://schemas.openxmlformats.org/officeDocument/2006/relationships/hyperlink" Target="https://www.healthypeople.gov/2020/topics-objectives/topic/oral-health/objectives" TargetMode="External"/><Relationship Id="rId1" Type="http://schemas.openxmlformats.org/officeDocument/2006/relationships/slideLayout" Target="../slideLayouts/slideLayout2.xml"/><Relationship Id="rId6" Type="http://schemas.openxmlformats.org/officeDocument/2006/relationships/hyperlink" Target="https://www.medicaid.gov/medicaid/benefits/dental/index.html" TargetMode="External"/><Relationship Id="rId5" Type="http://schemas.openxmlformats.org/officeDocument/2006/relationships/hyperlink" Target="https://eclkc.ohs.acf.hhs.gov/oral-health/article/oral-health-resources-staff" TargetMode="External"/><Relationship Id="rId4" Type="http://schemas.openxmlformats.org/officeDocument/2006/relationships/hyperlink" Target="https://eclkc.ohs.acf.hhs.gov/oral-health"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dirty="0"/>
            </a:br>
            <a:r>
              <a:rPr lang="en-US" dirty="0"/>
              <a:t>The Role of the Federal Agencies and Regional Offices in Promoting Oral Health </a:t>
            </a:r>
          </a:p>
        </p:txBody>
      </p:sp>
      <p:sp>
        <p:nvSpPr>
          <p:cNvPr id="3" name="Subtitle 2"/>
          <p:cNvSpPr>
            <a:spLocks noGrp="1"/>
          </p:cNvSpPr>
          <p:nvPr>
            <p:ph type="subTitle" idx="1"/>
          </p:nvPr>
        </p:nvSpPr>
        <p:spPr/>
        <p:txBody>
          <a:bodyPr>
            <a:normAutofit lnSpcReduction="10000"/>
          </a:bodyPr>
          <a:lstStyle/>
          <a:p>
            <a:r>
              <a:rPr lang="en-US" dirty="0"/>
              <a:t>OH 2020 Network - Take 20  April 3, 2018</a:t>
            </a:r>
          </a:p>
          <a:p>
            <a:r>
              <a:rPr lang="en-US" dirty="0"/>
              <a:t>Marcia K. Brand, Ph.D.</a:t>
            </a:r>
          </a:p>
          <a:p>
            <a:r>
              <a:rPr lang="en-US" dirty="0"/>
              <a:t>Senior Advisor, DentaQuest Foundation</a:t>
            </a:r>
          </a:p>
        </p:txBody>
      </p:sp>
    </p:spTree>
    <p:extLst>
      <p:ext uri="{BB962C8B-B14F-4D97-AF65-F5344CB8AC3E}">
        <p14:creationId xmlns:p14="http://schemas.microsoft.com/office/powerpoint/2010/main" val="2882800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Agencies:  Health Resources and Services Administration (HRSA)</a:t>
            </a:r>
          </a:p>
        </p:txBody>
      </p:sp>
      <p:sp>
        <p:nvSpPr>
          <p:cNvPr id="3" name="Content Placeholder 2"/>
          <p:cNvSpPr>
            <a:spLocks noGrp="1"/>
          </p:cNvSpPr>
          <p:nvPr>
            <p:ph idx="1"/>
          </p:nvPr>
        </p:nvSpPr>
        <p:spPr>
          <a:xfrm>
            <a:off x="2589212" y="1905000"/>
            <a:ext cx="9297988" cy="4953000"/>
          </a:xfrm>
        </p:spPr>
        <p:txBody>
          <a:bodyPr>
            <a:normAutofit lnSpcReduction="10000"/>
          </a:bodyPr>
          <a:lstStyle/>
          <a:p>
            <a:r>
              <a:rPr lang="en-US" sz="2000" dirty="0"/>
              <a:t>Health center program (1,400 FQHCs) increases access to quality primary health care services, including</a:t>
            </a:r>
            <a:r>
              <a:rPr lang="en-US" sz="2000" b="1" dirty="0"/>
              <a:t> oral health services</a:t>
            </a:r>
            <a:r>
              <a:rPr lang="en-US" sz="2000" dirty="0"/>
              <a:t>, for medically underserved populations.</a:t>
            </a:r>
          </a:p>
          <a:p>
            <a:pPr lvl="1"/>
            <a:r>
              <a:rPr lang="en-US" sz="2000" dirty="0"/>
              <a:t>Most health centers provide </a:t>
            </a:r>
            <a:r>
              <a:rPr lang="en-US" sz="2000" b="1" dirty="0"/>
              <a:t>dental services on-site</a:t>
            </a:r>
            <a:r>
              <a:rPr lang="en-US" sz="2000" dirty="0"/>
              <a:t>, or by paid referral</a:t>
            </a:r>
          </a:p>
          <a:p>
            <a:pPr lvl="1"/>
            <a:r>
              <a:rPr lang="en-US" sz="2000" dirty="0"/>
              <a:t>In 2016 – additional </a:t>
            </a:r>
            <a:r>
              <a:rPr lang="en-US" sz="2000" b="1" dirty="0"/>
              <a:t>$156 million</a:t>
            </a:r>
            <a:r>
              <a:rPr lang="en-US" sz="2000" dirty="0"/>
              <a:t>  investment in oral health </a:t>
            </a:r>
          </a:p>
          <a:p>
            <a:pPr lvl="1"/>
            <a:r>
              <a:rPr lang="en-US" sz="2000" dirty="0"/>
              <a:t>In 2016 – health centers provided more than </a:t>
            </a:r>
            <a:r>
              <a:rPr lang="en-US" sz="2000" b="1" dirty="0"/>
              <a:t>14 million dental visits</a:t>
            </a:r>
            <a:r>
              <a:rPr lang="en-US" sz="2000" dirty="0"/>
              <a:t>, an increase of 56% since 2010</a:t>
            </a:r>
          </a:p>
          <a:p>
            <a:pPr lvl="1"/>
            <a:r>
              <a:rPr lang="en-US" sz="2000" dirty="0"/>
              <a:t>Supports </a:t>
            </a:r>
            <a:r>
              <a:rPr lang="en-US" sz="2000" b="1" dirty="0"/>
              <a:t>school-based </a:t>
            </a:r>
            <a:r>
              <a:rPr lang="en-US" sz="2000" dirty="0"/>
              <a:t>oral health care</a:t>
            </a:r>
          </a:p>
          <a:p>
            <a:pPr lvl="1"/>
            <a:r>
              <a:rPr lang="en-US" sz="2000" b="1" dirty="0"/>
              <a:t>FY 2018:  $5.4 billion</a:t>
            </a:r>
            <a:r>
              <a:rPr lang="en-US" sz="2000" dirty="0"/>
              <a:t> (mandatory and discretionary)FY 2017:  $4,997,590,000</a:t>
            </a:r>
          </a:p>
          <a:p>
            <a:r>
              <a:rPr lang="en-US" sz="2000" dirty="0"/>
              <a:t>Supports oral health </a:t>
            </a:r>
            <a:r>
              <a:rPr lang="en-US" sz="2000" b="1" dirty="0"/>
              <a:t>care for people living with HIV/AIDS</a:t>
            </a:r>
            <a:r>
              <a:rPr lang="en-US" sz="2000" dirty="0"/>
              <a:t> through the Ryan White/HIV/AIDS Bureau</a:t>
            </a:r>
          </a:p>
          <a:p>
            <a:pPr lvl="1"/>
            <a:r>
              <a:rPr lang="en-US" sz="2000" b="1" dirty="0"/>
              <a:t>FY 2018:  $13.1 million</a:t>
            </a:r>
            <a:r>
              <a:rPr lang="en-US" sz="2000" dirty="0"/>
              <a:t>   FY 2017:  $13.09 million</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37202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Agencies:  HRSA (cont.)</a:t>
            </a:r>
          </a:p>
        </p:txBody>
      </p:sp>
      <p:sp>
        <p:nvSpPr>
          <p:cNvPr id="3" name="Content Placeholder 2"/>
          <p:cNvSpPr>
            <a:spLocks noGrp="1"/>
          </p:cNvSpPr>
          <p:nvPr>
            <p:ph idx="1"/>
          </p:nvPr>
        </p:nvSpPr>
        <p:spPr>
          <a:xfrm>
            <a:off x="2592925" y="1608307"/>
            <a:ext cx="9259077" cy="4383932"/>
          </a:xfrm>
        </p:spPr>
        <p:txBody>
          <a:bodyPr>
            <a:noAutofit/>
          </a:bodyPr>
          <a:lstStyle/>
          <a:p>
            <a:r>
              <a:rPr lang="en-US" sz="2400" dirty="0"/>
              <a:t>Supports </a:t>
            </a:r>
            <a:r>
              <a:rPr lang="en-US" sz="2400" b="1" dirty="0"/>
              <a:t>maternal and child health programs</a:t>
            </a:r>
            <a:r>
              <a:rPr lang="en-US" sz="2400" dirty="0"/>
              <a:t> that promote oral health –  Title V (state block grants) </a:t>
            </a:r>
          </a:p>
          <a:p>
            <a:pPr lvl="1"/>
            <a:r>
              <a:rPr lang="en-US" sz="2400" b="1" dirty="0"/>
              <a:t>FY 2018:  $652 million  </a:t>
            </a:r>
            <a:r>
              <a:rPr lang="en-US" sz="2400" dirty="0"/>
              <a:t>FY 2017:  $642.1 million</a:t>
            </a:r>
          </a:p>
          <a:p>
            <a:pPr lvl="1"/>
            <a:r>
              <a:rPr lang="en-US" sz="2400" b="1" dirty="0"/>
              <a:t>Perinatal and Infant Oral Health Quality Improvement Initiative</a:t>
            </a:r>
            <a:r>
              <a:rPr lang="en-US" sz="2400" dirty="0"/>
              <a:t> – reduce the prevalence of oral disease in pregnant women and infants through improved access to high quality care. </a:t>
            </a:r>
          </a:p>
          <a:p>
            <a:pPr lvl="2"/>
            <a:r>
              <a:rPr lang="en-US" sz="2400" dirty="0"/>
              <a:t>16 state projects</a:t>
            </a:r>
          </a:p>
          <a:p>
            <a:pPr lvl="2"/>
            <a:r>
              <a:rPr lang="en-US" sz="2400" dirty="0"/>
              <a:t>Learning collaborative coordinated by the Center for Oral Health Integration and Improvement, includes the National Maternal and Child Oral Health Resource Center, ASTDD and </a:t>
            </a:r>
            <a:r>
              <a:rPr lang="en-US" sz="2400" dirty="0" err="1"/>
              <a:t>FrameShift</a:t>
            </a:r>
            <a:r>
              <a:rPr lang="en-US" sz="2400" dirty="0"/>
              <a:t> Group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45810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Agencies:  HRSA (cont.)</a:t>
            </a:r>
          </a:p>
        </p:txBody>
      </p:sp>
      <p:sp>
        <p:nvSpPr>
          <p:cNvPr id="3" name="Content Placeholder 2"/>
          <p:cNvSpPr>
            <a:spLocks noGrp="1"/>
          </p:cNvSpPr>
          <p:nvPr>
            <p:ph idx="1"/>
          </p:nvPr>
        </p:nvSpPr>
        <p:spPr>
          <a:xfrm>
            <a:off x="2589211" y="1498060"/>
            <a:ext cx="9317443" cy="5136204"/>
          </a:xfrm>
        </p:spPr>
        <p:txBody>
          <a:bodyPr>
            <a:normAutofit lnSpcReduction="10000"/>
          </a:bodyPr>
          <a:lstStyle/>
          <a:p>
            <a:r>
              <a:rPr lang="en-US" sz="2000" b="1" dirty="0"/>
              <a:t>Engages other providers</a:t>
            </a:r>
            <a:r>
              <a:rPr lang="en-US" sz="2000" dirty="0"/>
              <a:t> in oral health workforce development</a:t>
            </a:r>
          </a:p>
          <a:p>
            <a:pPr lvl="1"/>
            <a:r>
              <a:rPr lang="en-US" sz="2000" dirty="0"/>
              <a:t>Supports the Integrating Oral Health and Primary Care Practice Initiative – oral health core clinical competencies for primary care providers</a:t>
            </a:r>
          </a:p>
          <a:p>
            <a:pPr lvl="1"/>
            <a:r>
              <a:rPr lang="en-US" sz="2000" dirty="0"/>
              <a:t>Supports the National Center for Interprofessional Practice and Education – promotes interprofessional practice and team-based care</a:t>
            </a:r>
          </a:p>
          <a:p>
            <a:pPr lvl="1"/>
            <a:r>
              <a:rPr lang="en-US" sz="2000" dirty="0"/>
              <a:t>Supports the National Network for Oral Health Access</a:t>
            </a:r>
          </a:p>
          <a:p>
            <a:pPr lvl="1"/>
            <a:r>
              <a:rPr lang="en-US" sz="2000" dirty="0"/>
              <a:t>Supported the development of oral health clinical competencies for primary care providers</a:t>
            </a:r>
          </a:p>
          <a:p>
            <a:r>
              <a:rPr lang="en-US" sz="2000" b="1" dirty="0"/>
              <a:t>Designates Dental HPSAs </a:t>
            </a:r>
            <a:r>
              <a:rPr lang="en-US" sz="2000" dirty="0"/>
              <a:t>(health professions shortage areas)</a:t>
            </a:r>
          </a:p>
          <a:p>
            <a:r>
              <a:rPr lang="en-US" sz="2000" dirty="0"/>
              <a:t>Supports other </a:t>
            </a:r>
            <a:r>
              <a:rPr lang="en-US" sz="2000" b="1" dirty="0"/>
              <a:t>policy work</a:t>
            </a:r>
            <a:r>
              <a:rPr lang="en-US" sz="2000" dirty="0"/>
              <a:t>, such as National Academy of Medicine studies (IOM reports in 2011)</a:t>
            </a:r>
          </a:p>
          <a:p>
            <a:r>
              <a:rPr lang="en-US" sz="2000" dirty="0"/>
              <a:t>Supports an Oral Health </a:t>
            </a:r>
            <a:r>
              <a:rPr lang="en-US" sz="2000" b="1" dirty="0"/>
              <a:t>Workforce</a:t>
            </a:r>
            <a:r>
              <a:rPr lang="en-US" sz="2000" dirty="0"/>
              <a:t> </a:t>
            </a:r>
            <a:r>
              <a:rPr lang="en-US" sz="2000" b="1" dirty="0"/>
              <a:t>Research Center</a:t>
            </a:r>
            <a:r>
              <a:rPr lang="en-US" sz="2000" dirty="0"/>
              <a:t> (SUNY-Albany)</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324133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Agencies:  HRSA (cont.)</a:t>
            </a:r>
          </a:p>
        </p:txBody>
      </p:sp>
      <p:sp>
        <p:nvSpPr>
          <p:cNvPr id="3" name="Content Placeholder 2"/>
          <p:cNvSpPr>
            <a:spLocks noGrp="1"/>
          </p:cNvSpPr>
          <p:nvPr>
            <p:ph idx="1"/>
          </p:nvPr>
        </p:nvSpPr>
        <p:spPr>
          <a:xfrm>
            <a:off x="2589211" y="1361871"/>
            <a:ext cx="9278533" cy="5291847"/>
          </a:xfrm>
        </p:spPr>
        <p:txBody>
          <a:bodyPr>
            <a:normAutofit fontScale="92500"/>
          </a:bodyPr>
          <a:lstStyle/>
          <a:p>
            <a:r>
              <a:rPr lang="en-US" sz="2000" dirty="0"/>
              <a:t>Supports</a:t>
            </a:r>
            <a:r>
              <a:rPr lang="en-US" sz="2000" b="1" dirty="0"/>
              <a:t> dental workforce development</a:t>
            </a:r>
            <a:r>
              <a:rPr lang="en-US" sz="2000" dirty="0"/>
              <a:t> grants (Title VII)</a:t>
            </a:r>
          </a:p>
          <a:p>
            <a:pPr lvl="1"/>
            <a:r>
              <a:rPr lang="en-US" sz="2000" dirty="0"/>
              <a:t>general dentistry (not less than $10 million)</a:t>
            </a:r>
          </a:p>
          <a:p>
            <a:pPr lvl="1"/>
            <a:r>
              <a:rPr lang="en-US" sz="2000" dirty="0"/>
              <a:t>pediatric dentistry (not less than $10 million)</a:t>
            </a:r>
          </a:p>
          <a:p>
            <a:pPr lvl="1"/>
            <a:r>
              <a:rPr lang="en-US" sz="2000" dirty="0"/>
              <a:t>dental faculty loan repayment (not less than $2 million)</a:t>
            </a:r>
          </a:p>
          <a:p>
            <a:pPr lvl="1"/>
            <a:r>
              <a:rPr lang="en-US" sz="2000" dirty="0"/>
              <a:t>dental hygiene</a:t>
            </a:r>
          </a:p>
          <a:p>
            <a:pPr lvl="1"/>
            <a:r>
              <a:rPr lang="en-US" sz="2000" dirty="0"/>
              <a:t>dental public health</a:t>
            </a:r>
          </a:p>
          <a:p>
            <a:pPr lvl="1"/>
            <a:r>
              <a:rPr lang="en-US" sz="2000" dirty="0"/>
              <a:t>State Oral Health Workforce grants</a:t>
            </a:r>
          </a:p>
          <a:p>
            <a:pPr lvl="1"/>
            <a:r>
              <a:rPr lang="en-US" sz="2000" b="1" dirty="0"/>
              <a:t>FY 2018:  $40,673 million	</a:t>
            </a:r>
            <a:r>
              <a:rPr lang="en-US" sz="2000" dirty="0"/>
              <a:t>FY 2017:  $36,587million</a:t>
            </a:r>
          </a:p>
          <a:p>
            <a:r>
              <a:rPr lang="en-US" sz="2000" dirty="0"/>
              <a:t>National Health Service Corps (loan repayment in exchange for service)</a:t>
            </a:r>
          </a:p>
          <a:p>
            <a:pPr lvl="1"/>
            <a:r>
              <a:rPr lang="en-US" sz="2000" b="1" dirty="0"/>
              <a:t>FY 2018:  $415 million (include discretionary and mandatory)  </a:t>
            </a:r>
            <a:r>
              <a:rPr lang="en-US" sz="2000" dirty="0"/>
              <a:t>FY 2017:  $288.6 million</a:t>
            </a:r>
            <a:endParaRPr lang="en-US" sz="2000" b="1" dirty="0"/>
          </a:p>
          <a:p>
            <a:r>
              <a:rPr lang="en-US" sz="2000" dirty="0"/>
              <a:t>Area Health Education Centers</a:t>
            </a:r>
          </a:p>
          <a:p>
            <a:pPr lvl="1"/>
            <a:r>
              <a:rPr lang="en-US" sz="2000" b="1" dirty="0"/>
              <a:t>FY 2018:  $38,250 million	</a:t>
            </a:r>
            <a:r>
              <a:rPr lang="en-US" sz="2000" dirty="0"/>
              <a:t>FY 2018:  $30,177 million</a:t>
            </a:r>
            <a:endParaRPr lang="en-US" sz="2000" b="1" dirty="0"/>
          </a:p>
          <a:p>
            <a:pPr marL="457200" lvl="1"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306092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Agencies:  HRSA (cont.)</a:t>
            </a:r>
          </a:p>
        </p:txBody>
      </p:sp>
      <p:sp>
        <p:nvSpPr>
          <p:cNvPr id="3" name="Content Placeholder 2"/>
          <p:cNvSpPr>
            <a:spLocks noGrp="1"/>
          </p:cNvSpPr>
          <p:nvPr>
            <p:ph idx="1"/>
          </p:nvPr>
        </p:nvSpPr>
        <p:spPr>
          <a:xfrm>
            <a:off x="2589211" y="1322961"/>
            <a:ext cx="9200711" cy="5272391"/>
          </a:xfrm>
        </p:spPr>
        <p:txBody>
          <a:bodyPr>
            <a:normAutofit/>
          </a:bodyPr>
          <a:lstStyle/>
          <a:p>
            <a:r>
              <a:rPr lang="en-US" sz="2000" b="1" dirty="0"/>
              <a:t>National Organizations</a:t>
            </a:r>
            <a:r>
              <a:rPr lang="en-US" sz="2000" dirty="0"/>
              <a:t> for State and Local Officials (NOSLO) - cooperative agreement</a:t>
            </a:r>
          </a:p>
          <a:p>
            <a:pPr lvl="1"/>
            <a:r>
              <a:rPr lang="en-US" sz="2000" dirty="0"/>
              <a:t>Works with the National Conference of State Legislatures (NCSL), Association of State and Territorial Health Officials (ASTHO), and other national organizations to develop oral health resources</a:t>
            </a:r>
          </a:p>
          <a:p>
            <a:r>
              <a:rPr lang="en-US" sz="2000" b="1" dirty="0"/>
              <a:t>Federal Office of Rural Health Policy</a:t>
            </a:r>
          </a:p>
          <a:p>
            <a:pPr lvl="1"/>
            <a:r>
              <a:rPr lang="en-US" sz="2000" dirty="0"/>
              <a:t>Rural Health Care Services </a:t>
            </a:r>
            <a:r>
              <a:rPr lang="en-US" sz="2000" b="1" dirty="0"/>
              <a:t>Outreach</a:t>
            </a:r>
            <a:r>
              <a:rPr lang="en-US" sz="2000" dirty="0"/>
              <a:t> (not less than $8 million) and Rural Health Network Development grant programs (not more than $15.1 million)</a:t>
            </a:r>
          </a:p>
          <a:p>
            <a:pPr lvl="1"/>
            <a:r>
              <a:rPr lang="en-US" sz="2000" dirty="0"/>
              <a:t>Rural Oral Health </a:t>
            </a:r>
            <a:r>
              <a:rPr lang="en-US" sz="2000" b="1" dirty="0"/>
              <a:t>Toolkit</a:t>
            </a:r>
            <a:endParaRPr lang="en-US" sz="2000" dirty="0"/>
          </a:p>
          <a:p>
            <a:pPr lvl="1"/>
            <a:r>
              <a:rPr lang="en-US" sz="2000" dirty="0"/>
              <a:t>Up $100 million in FY 2018 to address the opioid crisis; also to support NHSC</a:t>
            </a:r>
          </a:p>
          <a:p>
            <a:r>
              <a:rPr lang="en-US" sz="2000" dirty="0"/>
              <a:t>For more information about HRSA:  </a:t>
            </a:r>
          </a:p>
          <a:p>
            <a:pPr lvl="1"/>
            <a:r>
              <a:rPr lang="en-US" sz="2000" dirty="0"/>
              <a:t>https://www.hrsa.gov/oral-health/index.html</a:t>
            </a:r>
          </a:p>
          <a:p>
            <a:pPr marL="457200" lvl="1" indent="0">
              <a:buNone/>
            </a:pPr>
            <a:endParaRPr lang="en-US" dirty="0"/>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670126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391552" cy="1280890"/>
          </a:xfrm>
        </p:spPr>
        <p:txBody>
          <a:bodyPr/>
          <a:lstStyle/>
          <a:p>
            <a:r>
              <a:rPr lang="en-US" dirty="0"/>
              <a:t>Key Agencies:  Indian Health Service (HIS)</a:t>
            </a:r>
          </a:p>
        </p:txBody>
      </p:sp>
      <p:sp>
        <p:nvSpPr>
          <p:cNvPr id="3" name="Content Placeholder 2"/>
          <p:cNvSpPr>
            <a:spLocks noGrp="1"/>
          </p:cNvSpPr>
          <p:nvPr>
            <p:ph idx="1"/>
          </p:nvPr>
        </p:nvSpPr>
        <p:spPr>
          <a:xfrm>
            <a:off x="2589212" y="1517515"/>
            <a:ext cx="8915400" cy="5116749"/>
          </a:xfrm>
        </p:spPr>
        <p:txBody>
          <a:bodyPr>
            <a:normAutofit fontScale="92500" lnSpcReduction="20000"/>
          </a:bodyPr>
          <a:lstStyle/>
          <a:p>
            <a:r>
              <a:rPr lang="en-US" sz="2400" dirty="0"/>
              <a:t>Oral Health Activities</a:t>
            </a:r>
          </a:p>
          <a:p>
            <a:pPr lvl="1"/>
            <a:r>
              <a:rPr lang="en-US" sz="2400" dirty="0"/>
              <a:t>Provides oral health assessment and fluoride varnish application </a:t>
            </a:r>
            <a:r>
              <a:rPr lang="en-US" sz="2400" b="1" dirty="0"/>
              <a:t>training to primary care providers and other staff </a:t>
            </a:r>
          </a:p>
          <a:p>
            <a:pPr lvl="1"/>
            <a:r>
              <a:rPr lang="en-US" sz="2400" dirty="0"/>
              <a:t>Supports an </a:t>
            </a:r>
            <a:r>
              <a:rPr lang="en-US" sz="2400" b="1" dirty="0"/>
              <a:t>Early Childhood Caries Collaborative</a:t>
            </a:r>
            <a:r>
              <a:rPr lang="en-US" sz="2400" dirty="0"/>
              <a:t>, promotes childhood oral health and the application of dental sealants</a:t>
            </a:r>
          </a:p>
          <a:p>
            <a:pPr lvl="1"/>
            <a:r>
              <a:rPr lang="en-US" sz="2400" dirty="0"/>
              <a:t>Provides </a:t>
            </a:r>
            <a:r>
              <a:rPr lang="en-US" sz="2400" b="1" dirty="0"/>
              <a:t>direct care</a:t>
            </a:r>
            <a:r>
              <a:rPr lang="en-US" sz="2400" dirty="0"/>
              <a:t> to AI/AN patients or contracts with tribal organizations to provide dental care</a:t>
            </a:r>
          </a:p>
          <a:p>
            <a:pPr lvl="1"/>
            <a:r>
              <a:rPr lang="en-US" sz="2400" b="1" dirty="0"/>
              <a:t>IHS Dental Strategic plan </a:t>
            </a:r>
            <a:r>
              <a:rPr lang="en-US" sz="2400" dirty="0"/>
              <a:t>– comments through May 31, 2018</a:t>
            </a:r>
          </a:p>
          <a:p>
            <a:pPr lvl="1"/>
            <a:r>
              <a:rPr lang="en-US" sz="2400" dirty="0"/>
              <a:t>IHS – </a:t>
            </a:r>
            <a:r>
              <a:rPr lang="en-US" sz="2400" b="1" dirty="0"/>
              <a:t>Division of Oral Health</a:t>
            </a:r>
            <a:r>
              <a:rPr lang="en-US" sz="2400" dirty="0"/>
              <a:t> (Rockville, MD central office, and regional offices)</a:t>
            </a:r>
          </a:p>
          <a:p>
            <a:pPr lvl="1"/>
            <a:r>
              <a:rPr lang="en-US" sz="2400" b="1" dirty="0"/>
              <a:t>FY 2018:  $195.3 million </a:t>
            </a:r>
            <a:r>
              <a:rPr lang="en-US" sz="2400" dirty="0"/>
              <a:t>(up $13 million)	FY 2017:  $182.3 million</a:t>
            </a:r>
          </a:p>
          <a:p>
            <a:endParaRPr lang="en-US"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342192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Support for Oral Health</a:t>
            </a:r>
          </a:p>
        </p:txBody>
      </p:sp>
      <p:sp>
        <p:nvSpPr>
          <p:cNvPr id="3" name="Content Placeholder 2"/>
          <p:cNvSpPr>
            <a:spLocks noGrp="1"/>
          </p:cNvSpPr>
          <p:nvPr>
            <p:ph idx="1"/>
          </p:nvPr>
        </p:nvSpPr>
        <p:spPr>
          <a:xfrm>
            <a:off x="2589212" y="1361872"/>
            <a:ext cx="9181256" cy="5496128"/>
          </a:xfrm>
        </p:spPr>
        <p:txBody>
          <a:bodyPr>
            <a:noAutofit/>
          </a:bodyPr>
          <a:lstStyle/>
          <a:p>
            <a:r>
              <a:rPr lang="en-US" sz="2000" b="1" dirty="0"/>
              <a:t>Administration for Community Living </a:t>
            </a:r>
            <a:r>
              <a:rPr lang="en-US" sz="2000" dirty="0"/>
              <a:t>– encourages the Aging Services Network to engage in oral health promotion and disease prevention interventions for older adults and people with disabilities</a:t>
            </a:r>
          </a:p>
          <a:p>
            <a:pPr lvl="1"/>
            <a:r>
              <a:rPr lang="en-US" sz="2000" dirty="0"/>
              <a:t>Oral Health Community Guide</a:t>
            </a:r>
          </a:p>
          <a:p>
            <a:pPr lvl="1"/>
            <a:r>
              <a:rPr lang="en-US" sz="2000" b="1" dirty="0"/>
              <a:t>FY 2018: </a:t>
            </a:r>
            <a:r>
              <a:rPr lang="en-US" sz="2000" dirty="0"/>
              <a:t> $2.2 billion (up $178 million)  FY 2017:  $2.022 billion</a:t>
            </a:r>
            <a:endParaRPr lang="en-US" sz="2000" b="1" dirty="0"/>
          </a:p>
          <a:p>
            <a:r>
              <a:rPr lang="en-US" sz="2000" b="1" dirty="0"/>
              <a:t>Administration for Children and Families</a:t>
            </a:r>
            <a:r>
              <a:rPr lang="en-US" sz="2000" dirty="0"/>
              <a:t> – promotes </a:t>
            </a:r>
            <a:r>
              <a:rPr lang="en-US" sz="2000" b="1" dirty="0"/>
              <a:t>dental homes</a:t>
            </a:r>
            <a:r>
              <a:rPr lang="en-US" sz="2000" dirty="0"/>
              <a:t> for Early Head Start and Head Start children</a:t>
            </a:r>
          </a:p>
          <a:p>
            <a:r>
              <a:rPr lang="en-US" sz="2000" b="1" dirty="0"/>
              <a:t>NIH</a:t>
            </a:r>
            <a:r>
              <a:rPr lang="en-US" sz="2000" dirty="0"/>
              <a:t> – conducts research through the </a:t>
            </a:r>
            <a:r>
              <a:rPr lang="en-US" sz="2000" b="1" dirty="0"/>
              <a:t>National Institute of Dental and Craniofacial Research</a:t>
            </a:r>
          </a:p>
          <a:p>
            <a:pPr lvl="1"/>
            <a:r>
              <a:rPr lang="en-US" sz="2000" b="1" dirty="0"/>
              <a:t>FY 2018:  $447 million (up $22 million)</a:t>
            </a:r>
            <a:r>
              <a:rPr lang="en-US" sz="2000" dirty="0"/>
              <a:t>	FY 2017: $425 million </a:t>
            </a:r>
          </a:p>
          <a:p>
            <a:r>
              <a:rPr lang="en-US" sz="2000" dirty="0"/>
              <a:t>Other NIH Institutes </a:t>
            </a:r>
          </a:p>
          <a:p>
            <a:pPr lvl="1"/>
            <a:r>
              <a:rPr lang="en-US" sz="2000" dirty="0"/>
              <a:t>National Institute of Child Health and Human Development</a:t>
            </a:r>
          </a:p>
          <a:p>
            <a:pPr lvl="1"/>
            <a:r>
              <a:rPr lang="en-US" sz="2000" dirty="0"/>
              <a:t>National Institute on Minority Health and Health Disparities</a:t>
            </a:r>
          </a:p>
          <a:p>
            <a:pPr lvl="1"/>
            <a:r>
              <a:rPr lang="en-US" sz="2000" dirty="0"/>
              <a:t>National Cancer Institute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3569754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32280"/>
            <a:ext cx="8911687" cy="1280890"/>
          </a:xfrm>
        </p:spPr>
        <p:txBody>
          <a:bodyPr/>
          <a:lstStyle/>
          <a:p>
            <a:r>
              <a:rPr lang="en-US" dirty="0"/>
              <a:t>Engaging HHS and the Agencies</a:t>
            </a:r>
          </a:p>
        </p:txBody>
      </p:sp>
      <p:sp>
        <p:nvSpPr>
          <p:cNvPr id="3" name="Content Placeholder 2"/>
          <p:cNvSpPr>
            <a:spLocks noGrp="1"/>
          </p:cNvSpPr>
          <p:nvPr>
            <p:ph idx="1"/>
          </p:nvPr>
        </p:nvSpPr>
        <p:spPr>
          <a:xfrm>
            <a:off x="2589211" y="1152907"/>
            <a:ext cx="9602789" cy="5233481"/>
          </a:xfrm>
        </p:spPr>
        <p:txBody>
          <a:bodyPr>
            <a:noAutofit/>
          </a:bodyPr>
          <a:lstStyle/>
          <a:p>
            <a:r>
              <a:rPr lang="en-US" dirty="0"/>
              <a:t>Apply for </a:t>
            </a:r>
            <a:r>
              <a:rPr lang="en-US" b="1" dirty="0"/>
              <a:t>grant support </a:t>
            </a:r>
            <a:r>
              <a:rPr lang="en-US" dirty="0"/>
              <a:t>for your project</a:t>
            </a:r>
          </a:p>
          <a:p>
            <a:r>
              <a:rPr lang="en-US" dirty="0"/>
              <a:t>Serve as a </a:t>
            </a:r>
            <a:r>
              <a:rPr lang="en-US" b="1" dirty="0"/>
              <a:t>grant reviewer</a:t>
            </a:r>
            <a:r>
              <a:rPr lang="en-US" dirty="0"/>
              <a:t>; best way to learn grant writing!</a:t>
            </a:r>
          </a:p>
          <a:p>
            <a:r>
              <a:rPr lang="en-US" dirty="0"/>
              <a:t>Participate on </a:t>
            </a:r>
            <a:r>
              <a:rPr lang="en-US" b="1" dirty="0"/>
              <a:t>advisory panels </a:t>
            </a:r>
            <a:r>
              <a:rPr lang="en-US" dirty="0"/>
              <a:t>(watch for “calls”, let the Executive Secretary know that you are interested)</a:t>
            </a:r>
          </a:p>
          <a:p>
            <a:r>
              <a:rPr lang="en-US" dirty="0"/>
              <a:t>Sign up for email </a:t>
            </a:r>
            <a:r>
              <a:rPr lang="en-US" b="1" dirty="0"/>
              <a:t>updates and newsletters</a:t>
            </a:r>
            <a:r>
              <a:rPr lang="en-US" dirty="0"/>
              <a:t> (e.g., HRSA, Bureau of Primary Health Care and the Bureau of Health Workforce;  Federal Office of Rural Health Policy)</a:t>
            </a:r>
          </a:p>
          <a:p>
            <a:r>
              <a:rPr lang="en-US" b="1" dirty="0"/>
              <a:t>Meet with administration officials</a:t>
            </a:r>
            <a:r>
              <a:rPr lang="en-US" dirty="0"/>
              <a:t> to describe a program, promising practice, effort to address an unmet oral health need, OH 2020 and its goals</a:t>
            </a:r>
          </a:p>
          <a:p>
            <a:pPr lvl="1"/>
            <a:r>
              <a:rPr lang="en-US" sz="1800" dirty="0"/>
              <a:t>HHS – Washington</a:t>
            </a:r>
          </a:p>
          <a:p>
            <a:pPr lvl="1"/>
            <a:r>
              <a:rPr lang="en-US" sz="1800" dirty="0"/>
              <a:t>ACF, ACL - Washington</a:t>
            </a:r>
          </a:p>
          <a:p>
            <a:pPr lvl="1"/>
            <a:r>
              <a:rPr lang="en-US" sz="1800" dirty="0"/>
              <a:t>CMS – Baltimore and Washington</a:t>
            </a:r>
          </a:p>
          <a:p>
            <a:pPr lvl="1"/>
            <a:r>
              <a:rPr lang="en-US" sz="1800" dirty="0"/>
              <a:t>HRSA, IHS, SAMHSA, AHRQ – headquarters in Rockville, MD</a:t>
            </a:r>
          </a:p>
          <a:p>
            <a:pPr lvl="1"/>
            <a:r>
              <a:rPr lang="en-US" sz="1800" dirty="0"/>
              <a:t>CDC - Atlanta</a:t>
            </a:r>
          </a:p>
          <a:p>
            <a:r>
              <a:rPr lang="en-US" dirty="0"/>
              <a:t>Submit </a:t>
            </a:r>
            <a:r>
              <a:rPr lang="en-US" b="1" dirty="0"/>
              <a:t>comments </a:t>
            </a:r>
            <a:r>
              <a:rPr lang="en-US" dirty="0"/>
              <a:t>on regulatory proposals</a:t>
            </a:r>
          </a:p>
          <a:p>
            <a:r>
              <a:rPr lang="en-US" dirty="0"/>
              <a:t>Write</a:t>
            </a:r>
            <a:r>
              <a:rPr lang="en-US" b="1" dirty="0"/>
              <a:t> letters</a:t>
            </a:r>
            <a:r>
              <a:rPr lang="en-US" dirty="0"/>
              <a:t> – to inform, in support or to express concerns!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4184459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29899"/>
            <a:ext cx="8911687" cy="1280890"/>
          </a:xfrm>
        </p:spPr>
        <p:txBody>
          <a:bodyPr/>
          <a:lstStyle/>
          <a:p>
            <a:r>
              <a:rPr lang="en-US" dirty="0"/>
              <a:t>Engaging HHS – Closer to Home!  Regional Offices</a:t>
            </a:r>
          </a:p>
        </p:txBody>
      </p:sp>
      <p:sp>
        <p:nvSpPr>
          <p:cNvPr id="3" name="Content Placeholder 2"/>
          <p:cNvSpPr>
            <a:spLocks noGrp="1"/>
          </p:cNvSpPr>
          <p:nvPr>
            <p:ph idx="1"/>
          </p:nvPr>
        </p:nvSpPr>
        <p:spPr>
          <a:xfrm>
            <a:off x="2592925" y="1905000"/>
            <a:ext cx="9375809" cy="4578485"/>
          </a:xfrm>
        </p:spPr>
        <p:txBody>
          <a:bodyPr>
            <a:noAutofit/>
          </a:bodyPr>
          <a:lstStyle/>
          <a:p>
            <a:r>
              <a:rPr lang="en-US" sz="2000" b="1" dirty="0"/>
              <a:t>Regional Directors</a:t>
            </a:r>
            <a:r>
              <a:rPr lang="en-US" sz="2000" dirty="0"/>
              <a:t> – like the Secretary, but in the region</a:t>
            </a:r>
          </a:p>
          <a:p>
            <a:pPr lvl="1"/>
            <a:r>
              <a:rPr lang="en-US" sz="2000" dirty="0"/>
              <a:t>Cross-Agency – engages HHS more broadly, serves as convener</a:t>
            </a:r>
          </a:p>
          <a:p>
            <a:pPr lvl="1"/>
            <a:r>
              <a:rPr lang="en-US" sz="2000" dirty="0"/>
              <a:t>Portfolio?  Receptive – a place to start</a:t>
            </a:r>
          </a:p>
          <a:p>
            <a:pPr lvl="1"/>
            <a:r>
              <a:rPr lang="en-US" sz="2000" dirty="0"/>
              <a:t>Can you partner in some capacity?</a:t>
            </a:r>
          </a:p>
          <a:p>
            <a:pPr lvl="1"/>
            <a:r>
              <a:rPr lang="en-US" sz="2000" dirty="0"/>
              <a:t>Invite to your oral health coalition meetings?  Ask to serve as a regional convener?</a:t>
            </a:r>
          </a:p>
          <a:p>
            <a:r>
              <a:rPr lang="en-US" sz="2000" b="1" dirty="0"/>
              <a:t>Regional Health Administrators</a:t>
            </a:r>
            <a:r>
              <a:rPr lang="en-US" sz="2000" dirty="0"/>
              <a:t> – like the Surgeon General, but in the region; clinical focus</a:t>
            </a:r>
          </a:p>
          <a:p>
            <a:r>
              <a:rPr lang="en-US" sz="2000" b="1" dirty="0"/>
              <a:t>Career staff</a:t>
            </a:r>
            <a:r>
              <a:rPr lang="en-US" sz="2000" dirty="0"/>
              <a:t> – assigned to Regions </a:t>
            </a:r>
          </a:p>
          <a:p>
            <a:pPr lvl="1"/>
            <a:r>
              <a:rPr lang="en-US" sz="2000" dirty="0"/>
              <a:t>HRSA – regional HRSA administrator</a:t>
            </a:r>
          </a:p>
          <a:p>
            <a:pPr lvl="1"/>
            <a:r>
              <a:rPr lang="en-US" sz="2000" dirty="0"/>
              <a:t>CMS – regional CMS administrator</a:t>
            </a:r>
          </a:p>
          <a:p>
            <a:pPr lvl="1"/>
            <a:r>
              <a:rPr lang="en-US" sz="2000" dirty="0"/>
              <a:t> SAMHSA, ACF (focus on Head Start), ACL</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659958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57F1E4F-1CFF-5643-939E-217C01CDF565}" type="slidenum">
              <a:rPr lang="en-US" smtClean="0"/>
              <a:pPr/>
              <a:t>19</a:t>
            </a:fld>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1566" y="457707"/>
            <a:ext cx="8560340" cy="5897393"/>
          </a:xfrm>
          <a:prstGeom prst="rect">
            <a:avLst/>
          </a:prstGeom>
        </p:spPr>
      </p:pic>
    </p:spTree>
    <p:extLst>
      <p:ext uri="{BB962C8B-B14F-4D97-AF65-F5344CB8AC3E}">
        <p14:creationId xmlns:p14="http://schemas.microsoft.com/office/powerpoint/2010/main" val="3339328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This Presentation</a:t>
            </a:r>
          </a:p>
        </p:txBody>
      </p:sp>
      <p:sp>
        <p:nvSpPr>
          <p:cNvPr id="3" name="Content Placeholder 2"/>
          <p:cNvSpPr>
            <a:spLocks noGrp="1"/>
          </p:cNvSpPr>
          <p:nvPr>
            <p:ph idx="1"/>
          </p:nvPr>
        </p:nvSpPr>
        <p:spPr>
          <a:xfrm>
            <a:off x="2589212" y="1614791"/>
            <a:ext cx="8915400" cy="4610911"/>
          </a:xfrm>
        </p:spPr>
        <p:txBody>
          <a:bodyPr>
            <a:noAutofit/>
          </a:bodyPr>
          <a:lstStyle/>
          <a:p>
            <a:r>
              <a:rPr lang="en-US" sz="2800" dirty="0"/>
              <a:t>Overview of </a:t>
            </a:r>
            <a:r>
              <a:rPr lang="en-US" sz="2800" b="1" dirty="0"/>
              <a:t>HHS</a:t>
            </a:r>
            <a:r>
              <a:rPr lang="en-US" sz="2800" dirty="0"/>
              <a:t> and its structure</a:t>
            </a:r>
          </a:p>
          <a:p>
            <a:r>
              <a:rPr lang="en-US" sz="2800" dirty="0"/>
              <a:t>The key </a:t>
            </a:r>
            <a:r>
              <a:rPr lang="en-US" sz="2800" b="1" dirty="0"/>
              <a:t>HHS Agencies </a:t>
            </a:r>
            <a:r>
              <a:rPr lang="en-US" sz="2800" dirty="0"/>
              <a:t>and their oral health activities</a:t>
            </a:r>
          </a:p>
          <a:p>
            <a:r>
              <a:rPr lang="en-US" sz="2800" dirty="0"/>
              <a:t>The </a:t>
            </a:r>
            <a:r>
              <a:rPr lang="en-US" sz="2800" b="1" dirty="0"/>
              <a:t>FY 2018 federal budget</a:t>
            </a:r>
            <a:r>
              <a:rPr lang="en-US" sz="2800" dirty="0"/>
              <a:t> for oral health activities (preliminary)</a:t>
            </a:r>
          </a:p>
          <a:p>
            <a:r>
              <a:rPr lang="en-US" sz="2800" b="1" dirty="0"/>
              <a:t>Engaging</a:t>
            </a:r>
            <a:r>
              <a:rPr lang="en-US" sz="2800" dirty="0"/>
              <a:t> HHS</a:t>
            </a:r>
          </a:p>
          <a:p>
            <a:r>
              <a:rPr lang="en-US" sz="2800" dirty="0"/>
              <a:t>The role of the </a:t>
            </a:r>
            <a:r>
              <a:rPr lang="en-US" sz="2800" b="1" dirty="0"/>
              <a:t>Regional Offices</a:t>
            </a:r>
          </a:p>
          <a:p>
            <a:r>
              <a:rPr lang="en-US" sz="2800" dirty="0"/>
              <a:t>Where to </a:t>
            </a:r>
            <a:r>
              <a:rPr lang="en-US" sz="2800" b="1" dirty="0"/>
              <a:t>learn more</a:t>
            </a:r>
            <a:r>
              <a:rPr lang="en-US" sz="2800" dirty="0"/>
              <a:t> about selected HHS and oral health activities</a:t>
            </a:r>
          </a:p>
          <a:p>
            <a:pPr marL="0" indent="0">
              <a:buNone/>
            </a:pPr>
            <a:endParaRPr lang="en-US" sz="2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4094708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29899"/>
            <a:ext cx="8911687" cy="1280890"/>
          </a:xfrm>
        </p:spPr>
        <p:txBody>
          <a:bodyPr>
            <a:normAutofit fontScale="90000"/>
          </a:bodyPr>
          <a:lstStyle/>
          <a:p>
            <a:r>
              <a:rPr lang="en-US" dirty="0"/>
              <a:t>OH 2020 Goals:  Which HHS Offices/Agencies Might Help In This Work?</a:t>
            </a:r>
          </a:p>
        </p:txBody>
      </p:sp>
      <p:sp>
        <p:nvSpPr>
          <p:cNvPr id="3" name="Content Placeholder 2"/>
          <p:cNvSpPr>
            <a:spLocks noGrp="1"/>
          </p:cNvSpPr>
          <p:nvPr>
            <p:ph idx="1"/>
          </p:nvPr>
        </p:nvSpPr>
        <p:spPr>
          <a:xfrm>
            <a:off x="2589212" y="1712069"/>
            <a:ext cx="8915400" cy="5000016"/>
          </a:xfrm>
        </p:spPr>
        <p:txBody>
          <a:bodyPr>
            <a:normAutofit lnSpcReduction="10000"/>
          </a:bodyPr>
          <a:lstStyle/>
          <a:p>
            <a:r>
              <a:rPr lang="en-US" sz="2000" b="1" dirty="0"/>
              <a:t>For all goals:  </a:t>
            </a:r>
            <a:r>
              <a:rPr lang="en-US" sz="2000" dirty="0"/>
              <a:t>Secretary, Surgeon General, Assistant Secretary for Health, Regional Directors, Regional Health Administrators</a:t>
            </a:r>
            <a:endParaRPr lang="en-US" sz="2000" b="1" dirty="0"/>
          </a:p>
          <a:p>
            <a:r>
              <a:rPr lang="en-US" sz="2000" b="1" dirty="0"/>
              <a:t>Goal 1   Eradicate dental disease in children.  (ACF, ACL, CDC, CMS, HRSA, IHS, NIH)</a:t>
            </a:r>
            <a:endParaRPr lang="en-US" sz="2000" dirty="0"/>
          </a:p>
          <a:p>
            <a:r>
              <a:rPr lang="en-US" sz="2000" b="1" dirty="0"/>
              <a:t>Goal 2   Incorporate oral health into the primary education system.  (ACF, CDC, HRSA, IHS)</a:t>
            </a:r>
            <a:endParaRPr lang="en-US" sz="2000" dirty="0"/>
          </a:p>
          <a:p>
            <a:r>
              <a:rPr lang="en-US" sz="2000" b="1" dirty="0"/>
              <a:t>Goal 3   Include an adult dental benefit in publicly funded health coverage.  (ACF, ACL, AHRQ, CDC, CMS, HRSA, IHS)</a:t>
            </a:r>
            <a:endParaRPr lang="en-US" sz="2000" dirty="0"/>
          </a:p>
          <a:p>
            <a:r>
              <a:rPr lang="en-US" sz="2000" b="1" dirty="0"/>
              <a:t>Goal 4   Build a comprehensive national oral health measurement system. (AHRQ, CDC, CMS, HRSA, IHS, NIH)</a:t>
            </a:r>
            <a:endParaRPr lang="en-US" sz="2000" dirty="0"/>
          </a:p>
          <a:p>
            <a:r>
              <a:rPr lang="en-US" sz="2000" b="1" dirty="0"/>
              <a:t>Goal 5  Integrate oral health into person-centered healthcare. (ACF, ACL, CDC, CMS, HRSA, IHS, NIH, SAMHSA)</a:t>
            </a:r>
            <a:endParaRPr lang="en-US" sz="2000" dirty="0"/>
          </a:p>
          <a:p>
            <a:r>
              <a:rPr lang="en-US" sz="2000" b="1" dirty="0"/>
              <a:t>Goal 6   Improve the public perception of the value of oral health to overall health.  (ACF, ACL, AHRQ, CDC, CMS, HRSA, IHS, NIH, SAMHSA)</a:t>
            </a:r>
            <a:r>
              <a:rPr lang="en-US" sz="2000" dirty="0"/>
              <a:t> </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2814733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a:t>
            </a:r>
          </a:p>
        </p:txBody>
      </p:sp>
      <p:sp>
        <p:nvSpPr>
          <p:cNvPr id="3" name="Content Placeholder 2"/>
          <p:cNvSpPr>
            <a:spLocks noGrp="1"/>
          </p:cNvSpPr>
          <p:nvPr>
            <p:ph idx="1"/>
          </p:nvPr>
        </p:nvSpPr>
        <p:spPr>
          <a:xfrm>
            <a:off x="2589212" y="1381328"/>
            <a:ext cx="9297988" cy="5476672"/>
          </a:xfrm>
        </p:spPr>
        <p:txBody>
          <a:bodyPr/>
          <a:lstStyle/>
          <a:p>
            <a:r>
              <a:rPr lang="en-US" sz="2400" dirty="0"/>
              <a:t>Learning more about the regional offices:  </a:t>
            </a:r>
            <a:r>
              <a:rPr lang="en-US" sz="2400" dirty="0">
                <a:hlinkClick r:id="rId2"/>
              </a:rPr>
              <a:t>https://hhs.gov/about/agencies/iea/regional-offices/index.html</a:t>
            </a:r>
            <a:endParaRPr lang="en-US" sz="2400" dirty="0"/>
          </a:p>
          <a:p>
            <a:r>
              <a:rPr lang="en-US" sz="2400" dirty="0"/>
              <a:t>Finding out about grants:  </a:t>
            </a:r>
            <a:r>
              <a:rPr lang="en-US" sz="2400" dirty="0">
                <a:hlinkClick r:id="rId3"/>
              </a:rPr>
              <a:t>https://www.hhs.gov/grants/index.html</a:t>
            </a:r>
            <a:endParaRPr lang="en-US" sz="2400" dirty="0"/>
          </a:p>
          <a:p>
            <a:r>
              <a:rPr lang="en-US" sz="2400" dirty="0"/>
              <a:t>Oral health workforce research center:  </a:t>
            </a:r>
            <a:r>
              <a:rPr lang="en-US" sz="2400" dirty="0">
                <a:hlinkClick r:id="rId4"/>
              </a:rPr>
              <a:t>http://www.oralhealthworkforce.org/</a:t>
            </a:r>
            <a:r>
              <a:rPr lang="en-US" sz="2400" dirty="0"/>
              <a:t> </a:t>
            </a:r>
          </a:p>
          <a:p>
            <a:r>
              <a:rPr lang="en-US" sz="2400" dirty="0"/>
              <a:t>For more information about HRSA’s oral health programs:  </a:t>
            </a:r>
            <a:r>
              <a:rPr lang="en-US" sz="2400" dirty="0">
                <a:hlinkClick r:id="rId5"/>
              </a:rPr>
              <a:t>https://www.hrsa.gov/oral-health/index.html</a:t>
            </a:r>
            <a:endParaRPr lang="en-US" sz="2400" dirty="0"/>
          </a:p>
          <a:p>
            <a:r>
              <a:rPr lang="en-US" sz="2400" dirty="0"/>
              <a:t>ACL’s Oral Health Community Guide: </a:t>
            </a:r>
            <a:r>
              <a:rPr lang="en-US" sz="2400" dirty="0">
                <a:hlinkClick r:id="rId6"/>
              </a:rPr>
              <a:t>https://www.acl.gov/programs/health-wellness/oral-health</a:t>
            </a:r>
            <a:r>
              <a:rPr lang="en-US" sz="2400" dirty="0"/>
              <a:t> </a:t>
            </a:r>
          </a:p>
          <a:p>
            <a:endParaRPr lang="en-US" dirty="0"/>
          </a:p>
          <a:p>
            <a:endParaRPr lang="en-US" dirty="0"/>
          </a:p>
          <a:p>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1136207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few additional thoughts…</a:t>
            </a:r>
          </a:p>
        </p:txBody>
      </p:sp>
      <p:sp>
        <p:nvSpPr>
          <p:cNvPr id="3" name="Content Placeholder 2"/>
          <p:cNvSpPr>
            <a:spLocks noGrp="1"/>
          </p:cNvSpPr>
          <p:nvPr>
            <p:ph idx="1"/>
          </p:nvPr>
        </p:nvSpPr>
        <p:spPr>
          <a:xfrm>
            <a:off x="2589212" y="1459149"/>
            <a:ext cx="8915400" cy="5136204"/>
          </a:xfrm>
        </p:spPr>
        <p:txBody>
          <a:bodyPr>
            <a:normAutofit/>
          </a:bodyPr>
          <a:lstStyle/>
          <a:p>
            <a:r>
              <a:rPr lang="en-US" sz="2000" dirty="0"/>
              <a:t>Should we create a “</a:t>
            </a:r>
            <a:r>
              <a:rPr lang="en-US" sz="2000" b="1" dirty="0"/>
              <a:t>10 HHS region strategy</a:t>
            </a:r>
            <a:r>
              <a:rPr lang="en-US" sz="2000" dirty="0"/>
              <a:t>” – and use our OH 2020 members in their respective regions to engage each of the Regional Directors around oral health?</a:t>
            </a:r>
          </a:p>
          <a:p>
            <a:r>
              <a:rPr lang="en-US" sz="2000" dirty="0"/>
              <a:t>Should we identify </a:t>
            </a:r>
            <a:r>
              <a:rPr lang="en-US" sz="2000" b="1" dirty="0"/>
              <a:t>key HHS leaders </a:t>
            </a:r>
            <a:r>
              <a:rPr lang="en-US" sz="2000" dirty="0"/>
              <a:t>in “Staff/</a:t>
            </a:r>
            <a:r>
              <a:rPr lang="en-US" sz="2000" dirty="0" err="1"/>
              <a:t>divs</a:t>
            </a:r>
            <a:r>
              <a:rPr lang="en-US" sz="2000" dirty="0"/>
              <a:t>” (Secretary’s office) and engage them around oral health?</a:t>
            </a:r>
          </a:p>
          <a:p>
            <a:r>
              <a:rPr lang="en-US" sz="2000" dirty="0"/>
              <a:t>Should we identify </a:t>
            </a:r>
            <a:r>
              <a:rPr lang="en-US" sz="2000" b="1" dirty="0"/>
              <a:t>key leaders from the “Op/</a:t>
            </a:r>
            <a:r>
              <a:rPr lang="en-US" sz="2000" b="1" dirty="0" err="1"/>
              <a:t>divs</a:t>
            </a:r>
            <a:r>
              <a:rPr lang="en-US" sz="2000" b="1" dirty="0"/>
              <a:t>” (Operating Divisions - Agencies</a:t>
            </a:r>
            <a:r>
              <a:rPr lang="en-US" sz="2000" dirty="0"/>
              <a:t>) to engage around goals that their agency might address?</a:t>
            </a:r>
          </a:p>
          <a:p>
            <a:r>
              <a:rPr lang="en-US" sz="2000" dirty="0"/>
              <a:t>Should we see if we could set up a </a:t>
            </a:r>
            <a:r>
              <a:rPr lang="en-US" sz="2000" b="1" dirty="0"/>
              <a:t>Take 20 with individual members of the USPHS Oral Health Coordinating Committee</a:t>
            </a:r>
            <a:r>
              <a:rPr lang="en-US" sz="2000" dirty="0"/>
              <a:t> (OHCC), asking them to talk about their particular agency?</a:t>
            </a:r>
          </a:p>
          <a:p>
            <a:r>
              <a:rPr lang="en-US" sz="2000" dirty="0"/>
              <a:t>Should we try to hold </a:t>
            </a:r>
            <a:r>
              <a:rPr lang="en-US" sz="2000" b="1" dirty="0"/>
              <a:t>a webinar with the OHCC as a whole</a:t>
            </a:r>
            <a:r>
              <a:rPr lang="en-US" sz="2000" dirty="0"/>
              <a:t>, and tell them about our OH 2020 work – or </a:t>
            </a:r>
            <a:r>
              <a:rPr lang="en-US" sz="2000" b="1" dirty="0"/>
              <a:t>attend one of their meetings</a:t>
            </a:r>
            <a:r>
              <a:rPr lang="en-US" sz="2000" dirty="0"/>
              <a:t>?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1648409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 me know if you have additional ideas or questions..</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3600" dirty="0">
                <a:hlinkClick r:id="rId2"/>
              </a:rPr>
              <a:t>Marcia.brand8@gmail.com</a:t>
            </a:r>
            <a:endParaRPr lang="en-US" sz="3600" dirty="0"/>
          </a:p>
          <a:p>
            <a:pPr marL="0" indent="0">
              <a:buNone/>
            </a:pPr>
            <a:endParaRPr lang="en-US" sz="36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856380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72812"/>
            <a:ext cx="8911687" cy="1280890"/>
          </a:xfrm>
        </p:spPr>
        <p:txBody>
          <a:bodyPr>
            <a:normAutofit fontScale="90000"/>
          </a:bodyPr>
          <a:lstStyle/>
          <a:p>
            <a:r>
              <a:rPr lang="en-US" dirty="0"/>
              <a:t>OH 2020 Goals:  Which HHS Offices/Agencies Might Help In This Work?</a:t>
            </a:r>
          </a:p>
        </p:txBody>
      </p:sp>
      <p:sp>
        <p:nvSpPr>
          <p:cNvPr id="3" name="Content Placeholder 2"/>
          <p:cNvSpPr>
            <a:spLocks noGrp="1"/>
          </p:cNvSpPr>
          <p:nvPr>
            <p:ph idx="1"/>
          </p:nvPr>
        </p:nvSpPr>
        <p:spPr>
          <a:xfrm>
            <a:off x="2589212" y="1653702"/>
            <a:ext cx="9602788" cy="5204298"/>
          </a:xfrm>
        </p:spPr>
        <p:txBody>
          <a:bodyPr>
            <a:normAutofit lnSpcReduction="10000"/>
          </a:bodyPr>
          <a:lstStyle/>
          <a:p>
            <a:r>
              <a:rPr lang="en-US" b="1" dirty="0"/>
              <a:t>Goal 1   Eradicate dental disease in children. </a:t>
            </a:r>
            <a:endParaRPr lang="en-US" dirty="0"/>
          </a:p>
          <a:p>
            <a:pPr lvl="1"/>
            <a:r>
              <a:rPr lang="en-US" dirty="0"/>
              <a:t>With the closing of disparity gaps, 85% of children reach age 5 without a cavity </a:t>
            </a:r>
          </a:p>
          <a:p>
            <a:r>
              <a:rPr lang="en-US" b="1" dirty="0"/>
              <a:t>Goal 2   Incorporate oral health into the primary education system.</a:t>
            </a:r>
            <a:endParaRPr lang="en-US" dirty="0"/>
          </a:p>
          <a:p>
            <a:pPr lvl="1"/>
            <a:r>
              <a:rPr lang="en-US" dirty="0"/>
              <a:t>The 10 largest school districts have incorporated oral health into their systems</a:t>
            </a:r>
          </a:p>
          <a:p>
            <a:r>
              <a:rPr lang="en-US" b="1" dirty="0"/>
              <a:t>Goal 3   Include an adult dental benefit in publicly funded health coverage.</a:t>
            </a:r>
            <a:endParaRPr lang="en-US" dirty="0"/>
          </a:p>
          <a:p>
            <a:pPr lvl="1"/>
            <a:r>
              <a:rPr lang="en-US" dirty="0"/>
              <a:t>At least 30 states have an extensive Medicaid adult dental benefit. </a:t>
            </a:r>
          </a:p>
          <a:p>
            <a:pPr lvl="1"/>
            <a:r>
              <a:rPr lang="en-US" dirty="0"/>
              <a:t>Medicare includes an extensive dental benefit. </a:t>
            </a:r>
          </a:p>
          <a:p>
            <a:r>
              <a:rPr lang="en-US" b="1" dirty="0"/>
              <a:t>Goal 4   Build a comprehensive national oral health measurement system </a:t>
            </a:r>
            <a:endParaRPr lang="en-US" dirty="0"/>
          </a:p>
          <a:p>
            <a:pPr lvl="1"/>
            <a:r>
              <a:rPr lang="en-US" dirty="0"/>
              <a:t>A national and state-based oral health measurement system is in place</a:t>
            </a:r>
          </a:p>
          <a:p>
            <a:r>
              <a:rPr lang="en-US" b="1" dirty="0"/>
              <a:t>Goal 5  Integrate oral health into person-centered healthcare. </a:t>
            </a:r>
            <a:endParaRPr lang="en-US" dirty="0"/>
          </a:p>
          <a:p>
            <a:pPr lvl="1"/>
            <a:r>
              <a:rPr lang="en-US" dirty="0"/>
              <a:t>Oral health is integrating into at least 50% of emerging person-centered care models. </a:t>
            </a:r>
          </a:p>
          <a:p>
            <a:r>
              <a:rPr lang="en-US" b="1" dirty="0"/>
              <a:t>Goal 6   Improve the public perception of the value of oral health to overall health. </a:t>
            </a:r>
            <a:endParaRPr lang="en-US" dirty="0"/>
          </a:p>
          <a:p>
            <a:pPr lvl="1"/>
            <a:r>
              <a:rPr lang="en-US" dirty="0"/>
              <a:t>Oral health is increasingly included in health dialogue and public policy. </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544992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193376"/>
            <a:ext cx="8911687" cy="1553936"/>
          </a:xfrm>
        </p:spPr>
        <p:txBody>
          <a:bodyPr>
            <a:normAutofit fontScale="90000"/>
          </a:bodyPr>
          <a:lstStyle/>
          <a:p>
            <a:r>
              <a:rPr lang="en-US" dirty="0"/>
              <a:t>Overview of the US Department of Health and Human Services (HHS)</a:t>
            </a:r>
            <a:br>
              <a:rPr lang="en-US" dirty="0"/>
            </a:br>
            <a:endParaRPr lang="en-US" dirty="0"/>
          </a:p>
        </p:txBody>
      </p:sp>
      <p:sp>
        <p:nvSpPr>
          <p:cNvPr id="3" name="Content Placeholder 2"/>
          <p:cNvSpPr>
            <a:spLocks noGrp="1"/>
          </p:cNvSpPr>
          <p:nvPr>
            <p:ph idx="1"/>
          </p:nvPr>
        </p:nvSpPr>
        <p:spPr>
          <a:xfrm>
            <a:off x="2589212" y="1536970"/>
            <a:ext cx="8915400" cy="5321030"/>
          </a:xfrm>
        </p:spPr>
        <p:txBody>
          <a:bodyPr>
            <a:normAutofit fontScale="92500" lnSpcReduction="20000"/>
          </a:bodyPr>
          <a:lstStyle/>
          <a:p>
            <a:r>
              <a:rPr lang="en-US" sz="2000" b="1" dirty="0"/>
              <a:t>Secretary</a:t>
            </a:r>
            <a:r>
              <a:rPr lang="en-US" sz="2000" dirty="0"/>
              <a:t> – Chief executive officer, political appointee, member of the Cabinet.  Secretary Alex Azar.</a:t>
            </a:r>
          </a:p>
          <a:p>
            <a:r>
              <a:rPr lang="en-US" sz="2000" b="1" dirty="0"/>
              <a:t>Surgeon General</a:t>
            </a:r>
            <a:r>
              <a:rPr lang="en-US" sz="2000" dirty="0"/>
              <a:t> – Leader of the US Public Health Service Commissioned Corps, leading spokesperson on matters related to public health; appointed by the President, with Senate advice and consent. Dr. Jerome Adams.</a:t>
            </a:r>
          </a:p>
          <a:p>
            <a:r>
              <a:rPr lang="en-US" sz="2000" b="1" dirty="0"/>
              <a:t>Assistant Secretaries, Dep Secs and P-DASHs</a:t>
            </a:r>
            <a:r>
              <a:rPr lang="en-US" sz="2000" dirty="0"/>
              <a:t>!  (Health, Administration, Planning and Evaluation, Preparedness and Response, Public Affairs)</a:t>
            </a:r>
          </a:p>
          <a:p>
            <a:r>
              <a:rPr lang="en-US" sz="2000" dirty="0"/>
              <a:t>Office of </a:t>
            </a:r>
            <a:r>
              <a:rPr lang="en-US" sz="2000" b="1" dirty="0"/>
              <a:t>Minority Health</a:t>
            </a:r>
            <a:r>
              <a:rPr lang="en-US" sz="2000" dirty="0"/>
              <a:t>, Office of </a:t>
            </a:r>
            <a:r>
              <a:rPr lang="en-US" sz="2000" b="1" dirty="0"/>
              <a:t>Women’s Health</a:t>
            </a:r>
          </a:p>
          <a:p>
            <a:r>
              <a:rPr lang="en-US" sz="2000" dirty="0"/>
              <a:t>HHS activities – at the </a:t>
            </a:r>
            <a:r>
              <a:rPr lang="en-US" sz="2000" b="1" dirty="0"/>
              <a:t>Department level  (</a:t>
            </a:r>
            <a:r>
              <a:rPr lang="en-US" sz="2000" b="1" dirty="0" err="1"/>
              <a:t>StaffDivs</a:t>
            </a:r>
            <a:r>
              <a:rPr lang="en-US" sz="2000" b="1" dirty="0"/>
              <a:t>)</a:t>
            </a:r>
          </a:p>
          <a:p>
            <a:pPr lvl="1"/>
            <a:r>
              <a:rPr lang="en-US" sz="2000" dirty="0"/>
              <a:t>develops </a:t>
            </a:r>
            <a:r>
              <a:rPr lang="en-US" sz="2000" b="1" dirty="0"/>
              <a:t>strategic plans </a:t>
            </a:r>
            <a:r>
              <a:rPr lang="en-US" sz="2000" dirty="0"/>
              <a:t>(e.g., Healthy People 2020, HP 2030), HHS strategic plan 2018 – 2012</a:t>
            </a:r>
          </a:p>
          <a:p>
            <a:pPr lvl="1"/>
            <a:r>
              <a:rPr lang="en-US" sz="2000" dirty="0"/>
              <a:t>develops </a:t>
            </a:r>
            <a:r>
              <a:rPr lang="en-US" sz="2000" b="1" dirty="0"/>
              <a:t>policies and regulations</a:t>
            </a:r>
          </a:p>
          <a:p>
            <a:pPr lvl="1"/>
            <a:r>
              <a:rPr lang="en-US" sz="2000" dirty="0"/>
              <a:t>conducts public health </a:t>
            </a:r>
            <a:r>
              <a:rPr lang="en-US" sz="2000" b="1" dirty="0"/>
              <a:t>assessments</a:t>
            </a:r>
          </a:p>
          <a:p>
            <a:pPr lvl="1"/>
            <a:r>
              <a:rPr lang="en-US" sz="2000" dirty="0"/>
              <a:t>develops and submits </a:t>
            </a:r>
            <a:r>
              <a:rPr lang="en-US" sz="2000" b="1" dirty="0"/>
              <a:t>budgets</a:t>
            </a:r>
            <a:r>
              <a:rPr lang="en-US" sz="2000" dirty="0"/>
              <a:t> to OMB</a:t>
            </a:r>
          </a:p>
          <a:p>
            <a:pPr lvl="1"/>
            <a:r>
              <a:rPr lang="en-US" sz="2000" b="1" dirty="0"/>
              <a:t>implements programs</a:t>
            </a:r>
            <a:r>
              <a:rPr lang="en-US" sz="2000" dirty="0"/>
              <a:t> (grants) authorized by Congress. </a:t>
            </a:r>
          </a:p>
          <a:p>
            <a:pPr marL="457200" lvl="1" indent="0">
              <a:buNone/>
            </a:pPr>
            <a:endParaRPr lang="en-US" dirty="0"/>
          </a:p>
          <a:p>
            <a:pPr marL="457200" lvl="1"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85085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410102"/>
            <a:ext cx="8911687" cy="1280890"/>
          </a:xfrm>
        </p:spPr>
        <p:txBody>
          <a:bodyPr/>
          <a:lstStyle/>
          <a:p>
            <a:r>
              <a:rPr lang="en-US" dirty="0"/>
              <a:t>Operating Divisions (</a:t>
            </a:r>
            <a:r>
              <a:rPr lang="en-US" dirty="0" err="1"/>
              <a:t>Opdivs</a:t>
            </a:r>
            <a:r>
              <a:rPr lang="en-US" dirty="0"/>
              <a:t>)</a:t>
            </a:r>
          </a:p>
        </p:txBody>
      </p:sp>
      <p:sp>
        <p:nvSpPr>
          <p:cNvPr id="3" name="Content Placeholder 2"/>
          <p:cNvSpPr>
            <a:spLocks noGrp="1"/>
          </p:cNvSpPr>
          <p:nvPr>
            <p:ph idx="1"/>
          </p:nvPr>
        </p:nvSpPr>
        <p:spPr>
          <a:xfrm>
            <a:off x="2589212" y="1420238"/>
            <a:ext cx="4881631" cy="5437762"/>
          </a:xfrm>
        </p:spPr>
        <p:txBody>
          <a:bodyPr>
            <a:normAutofit/>
          </a:bodyPr>
          <a:lstStyle/>
          <a:p>
            <a:r>
              <a:rPr lang="en-US" sz="2400" b="1" dirty="0"/>
              <a:t>Administration for Children and Families (ACF)</a:t>
            </a:r>
          </a:p>
          <a:p>
            <a:r>
              <a:rPr lang="en-US" sz="2400" b="1" dirty="0"/>
              <a:t>Administration for Community Living (ACL)</a:t>
            </a:r>
          </a:p>
          <a:p>
            <a:r>
              <a:rPr lang="en-US" sz="2400" dirty="0"/>
              <a:t>Agency for Healthcare Research and Quality (AHRQ)</a:t>
            </a:r>
          </a:p>
          <a:p>
            <a:r>
              <a:rPr lang="en-US" sz="2400" dirty="0"/>
              <a:t>Agency for Toxic Substances and Disease Registry (ASTDR)</a:t>
            </a:r>
          </a:p>
          <a:p>
            <a:r>
              <a:rPr lang="en-US" sz="2400" b="1" dirty="0"/>
              <a:t>Centers for Disease Control and Prevention (CDC)</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
        <p:nvSpPr>
          <p:cNvPr id="6" name="Content Placeholder 2"/>
          <p:cNvSpPr txBox="1">
            <a:spLocks/>
          </p:cNvSpPr>
          <p:nvPr/>
        </p:nvSpPr>
        <p:spPr>
          <a:xfrm>
            <a:off x="7470843" y="1420238"/>
            <a:ext cx="4881631" cy="5437762"/>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b="1" dirty="0"/>
              <a:t>Centers for Medicare and Medicaid Services (CMS)</a:t>
            </a:r>
          </a:p>
          <a:p>
            <a:r>
              <a:rPr lang="en-US" sz="2400" dirty="0"/>
              <a:t>Food and Drug Administration (FDA)</a:t>
            </a:r>
          </a:p>
          <a:p>
            <a:r>
              <a:rPr lang="en-US" sz="2400" b="1" dirty="0"/>
              <a:t>Health Resources and Services Administration (HRSA)</a:t>
            </a:r>
          </a:p>
          <a:p>
            <a:r>
              <a:rPr lang="en-US" sz="2400" b="1" dirty="0"/>
              <a:t>Indian Health Services (IHS)</a:t>
            </a:r>
          </a:p>
          <a:p>
            <a:r>
              <a:rPr lang="en-US" sz="2400" b="1" dirty="0"/>
              <a:t>National Institutes of Health (NIH)</a:t>
            </a:r>
          </a:p>
          <a:p>
            <a:r>
              <a:rPr lang="en-US" sz="2400" dirty="0"/>
              <a:t>Substance Abuse and Mental Health Services Administration (SAMHSA)</a:t>
            </a:r>
          </a:p>
          <a:p>
            <a:endParaRPr lang="en-US" b="1" dirty="0"/>
          </a:p>
        </p:txBody>
      </p:sp>
    </p:spTree>
    <p:extLst>
      <p:ext uri="{BB962C8B-B14F-4D97-AF65-F5344CB8AC3E}">
        <p14:creationId xmlns:p14="http://schemas.microsoft.com/office/powerpoint/2010/main" val="3950386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a:t>
            </a:r>
            <a:r>
              <a:rPr lang="en-US" b="1" dirty="0"/>
              <a:t>HHS-wide</a:t>
            </a:r>
            <a:r>
              <a:rPr lang="en-US" dirty="0"/>
              <a:t> Oral Health Activities</a:t>
            </a:r>
          </a:p>
        </p:txBody>
      </p:sp>
      <p:sp>
        <p:nvSpPr>
          <p:cNvPr id="3" name="Content Placeholder 2"/>
          <p:cNvSpPr>
            <a:spLocks noGrp="1"/>
          </p:cNvSpPr>
          <p:nvPr>
            <p:ph idx="1"/>
          </p:nvPr>
        </p:nvSpPr>
        <p:spPr>
          <a:xfrm>
            <a:off x="2589212" y="1400783"/>
            <a:ext cx="9239622" cy="5457217"/>
          </a:xfrm>
        </p:spPr>
        <p:txBody>
          <a:bodyPr>
            <a:normAutofit/>
          </a:bodyPr>
          <a:lstStyle/>
          <a:p>
            <a:r>
              <a:rPr lang="en-US" dirty="0"/>
              <a:t>New HHS </a:t>
            </a:r>
            <a:r>
              <a:rPr lang="en-US" b="1" dirty="0"/>
              <a:t>Strategic Plan</a:t>
            </a:r>
            <a:r>
              <a:rPr lang="en-US" dirty="0"/>
              <a:t> 2018-2022</a:t>
            </a:r>
          </a:p>
          <a:p>
            <a:pPr lvl="1"/>
            <a:r>
              <a:rPr lang="en-US" sz="1800" dirty="0"/>
              <a:t>In 2013–2014, more than 14 percent of children had untreated dental decay in their primary or permanent teeth, and only 43.1 percent of children, adolescents, and adults had used the oral healthcare system in the last year. The Department is working to promote </a:t>
            </a:r>
            <a:r>
              <a:rPr lang="en-US" sz="1800" dirty="0">
                <a:hlinkClick r:id="rId2"/>
              </a:rPr>
              <a:t>oral health</a:t>
            </a:r>
            <a:r>
              <a:rPr lang="en-US" sz="1800" dirty="0"/>
              <a:t> through the following strategies:</a:t>
            </a:r>
          </a:p>
          <a:p>
            <a:pPr lvl="2"/>
            <a:r>
              <a:rPr lang="en-US" sz="1800" dirty="0"/>
              <a:t>Strengthen oral health literacy, and integrate oral health awareness into </a:t>
            </a:r>
            <a:r>
              <a:rPr lang="en-US" sz="1800" dirty="0">
                <a:hlinkClick r:id="rId3"/>
              </a:rPr>
              <a:t>clinics</a:t>
            </a:r>
            <a:r>
              <a:rPr lang="en-US" sz="1800" dirty="0"/>
              <a:t>, </a:t>
            </a:r>
            <a:r>
              <a:rPr lang="en-US" sz="1800" dirty="0">
                <a:hlinkClick r:id="rId4"/>
              </a:rPr>
              <a:t>early childhood settings</a:t>
            </a:r>
            <a:r>
              <a:rPr lang="en-US" sz="1800" dirty="0"/>
              <a:t>, and social service agencies</a:t>
            </a:r>
          </a:p>
          <a:p>
            <a:pPr lvl="2"/>
            <a:r>
              <a:rPr lang="en-US" sz="1800" dirty="0"/>
              <a:t>Promote </a:t>
            </a:r>
            <a:r>
              <a:rPr lang="en-US" sz="1800" dirty="0">
                <a:hlinkClick r:id="rId5"/>
              </a:rPr>
              <a:t>dental screenings</a:t>
            </a:r>
            <a:r>
              <a:rPr lang="en-US" sz="1800" dirty="0"/>
              <a:t> and </a:t>
            </a:r>
            <a:r>
              <a:rPr lang="en-US" sz="1800" dirty="0">
                <a:hlinkClick r:id="rId6"/>
              </a:rPr>
              <a:t>preventive oral care</a:t>
            </a:r>
            <a:r>
              <a:rPr lang="en-US" sz="1800" dirty="0"/>
              <a:t> for children and adolescents</a:t>
            </a:r>
          </a:p>
          <a:p>
            <a:r>
              <a:rPr lang="en-US" dirty="0"/>
              <a:t>US Public Health Service </a:t>
            </a:r>
            <a:r>
              <a:rPr lang="en-US" b="1" dirty="0"/>
              <a:t>Oral Health Coordinating Committee – HHS and other services </a:t>
            </a:r>
            <a:r>
              <a:rPr lang="en-US" dirty="0"/>
              <a:t>– cross-governmental workgroup</a:t>
            </a:r>
            <a:endParaRPr lang="en-US" b="1" dirty="0"/>
          </a:p>
          <a:p>
            <a:r>
              <a:rPr lang="en-US" dirty="0"/>
              <a:t>Earlier </a:t>
            </a:r>
            <a:r>
              <a:rPr lang="en-US" b="1" dirty="0"/>
              <a:t>Oral Health Strategic Framework</a:t>
            </a:r>
            <a:r>
              <a:rPr lang="en-US" dirty="0"/>
              <a:t> (2014 – 2017)</a:t>
            </a:r>
          </a:p>
          <a:p>
            <a:pPr lvl="1"/>
            <a:r>
              <a:rPr lang="en-US" sz="1800" dirty="0"/>
              <a:t>Collective actions to realize the HHS’s oral health vision and eliminate oral health disparities</a:t>
            </a:r>
          </a:p>
          <a:p>
            <a:pPr lvl="1"/>
            <a:r>
              <a:rPr lang="en-US" sz="1800" dirty="0"/>
              <a:t>Goals were closely aligned with OH 2020 goals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874557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a:t>
            </a:r>
            <a:r>
              <a:rPr lang="en-US" b="1" dirty="0"/>
              <a:t>HHS-wide</a:t>
            </a:r>
            <a:r>
              <a:rPr lang="en-US" dirty="0"/>
              <a:t> Oral Health Activities</a:t>
            </a:r>
          </a:p>
        </p:txBody>
      </p:sp>
      <p:sp>
        <p:nvSpPr>
          <p:cNvPr id="3" name="Content Placeholder 2"/>
          <p:cNvSpPr>
            <a:spLocks noGrp="1"/>
          </p:cNvSpPr>
          <p:nvPr>
            <p:ph idx="1"/>
          </p:nvPr>
        </p:nvSpPr>
        <p:spPr>
          <a:xfrm>
            <a:off x="2589212" y="1420238"/>
            <a:ext cx="8915400" cy="5437762"/>
          </a:xfrm>
        </p:spPr>
        <p:txBody>
          <a:bodyPr>
            <a:normAutofit/>
          </a:bodyPr>
          <a:lstStyle/>
          <a:p>
            <a:r>
              <a:rPr lang="en-US" b="1" dirty="0"/>
              <a:t>Healthy People 2020 Goals </a:t>
            </a:r>
            <a:r>
              <a:rPr lang="en-US" dirty="0"/>
              <a:t>(examples); currently working on 2030; similar to OH 2020 Goal 1:  Eradicate dental disease in children.</a:t>
            </a:r>
          </a:p>
          <a:p>
            <a:pPr lvl="1"/>
            <a:r>
              <a:rPr lang="en-US" sz="1800" dirty="0"/>
              <a:t>OH-1 Reduce the proportion of children and adolescents who have dental caries experience in their primary or permanent teeth</a:t>
            </a:r>
          </a:p>
          <a:p>
            <a:pPr lvl="1"/>
            <a:r>
              <a:rPr lang="en-US" sz="1800" dirty="0"/>
              <a:t>OH-2 Reduce the proportion of children and adolescents with untreated dental decay</a:t>
            </a:r>
          </a:p>
          <a:p>
            <a:pPr lvl="1"/>
            <a:r>
              <a:rPr lang="en-US" sz="1800" dirty="0"/>
              <a:t>OH-3 Reduce the proportion of adults with untreated decay</a:t>
            </a:r>
          </a:p>
          <a:p>
            <a:pPr lvl="1"/>
            <a:r>
              <a:rPr lang="en-US" sz="1800" dirty="0"/>
              <a:t>OH-4 Reduce the proportion of adults who have ever had a permanent tooth extracted because of dental caries or periodontal disease</a:t>
            </a:r>
          </a:p>
          <a:p>
            <a:pPr lvl="1"/>
            <a:r>
              <a:rPr lang="en-US" sz="1800" dirty="0"/>
              <a:t>OH-6 Increase the proportion of oral and pharyngeal cancers detected at the earlies age</a:t>
            </a:r>
          </a:p>
          <a:p>
            <a:pPr lvl="1"/>
            <a:r>
              <a:rPr lang="en-US" sz="1800" dirty="0"/>
              <a:t>OH-8 Increase the proportion of low-income children and adolescents who received any preventive dental service during the past year</a:t>
            </a:r>
          </a:p>
          <a:p>
            <a:pPr lvl="1"/>
            <a:r>
              <a:rPr lang="en-US" sz="1800" dirty="0"/>
              <a:t>OH-10 Increase the proportion of local health departments and FQHCs that have an oral health program</a:t>
            </a:r>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961955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Agencies: Centers for Disease Control and Prevention (CDC)</a:t>
            </a:r>
          </a:p>
        </p:txBody>
      </p:sp>
      <p:sp>
        <p:nvSpPr>
          <p:cNvPr id="3" name="Content Placeholder 2"/>
          <p:cNvSpPr>
            <a:spLocks noGrp="1"/>
          </p:cNvSpPr>
          <p:nvPr>
            <p:ph idx="1"/>
          </p:nvPr>
        </p:nvSpPr>
        <p:spPr>
          <a:xfrm>
            <a:off x="2589211" y="1905000"/>
            <a:ext cx="9375809" cy="4768174"/>
          </a:xfrm>
        </p:spPr>
        <p:txBody>
          <a:bodyPr>
            <a:normAutofit fontScale="92500" lnSpcReduction="10000"/>
          </a:bodyPr>
          <a:lstStyle/>
          <a:p>
            <a:r>
              <a:rPr lang="en-US" b="1" dirty="0"/>
              <a:t>Division of Oral Health</a:t>
            </a:r>
            <a:r>
              <a:rPr lang="en-US" dirty="0"/>
              <a:t> – works to improve the oral health of the nation and reduce inequalities in oral health by:</a:t>
            </a:r>
          </a:p>
          <a:p>
            <a:pPr lvl="1"/>
            <a:r>
              <a:rPr lang="en-US" sz="1800" b="1" dirty="0"/>
              <a:t>Helping states</a:t>
            </a:r>
            <a:r>
              <a:rPr lang="en-US" sz="1800" dirty="0"/>
              <a:t> improve their oral health programs</a:t>
            </a:r>
          </a:p>
          <a:p>
            <a:pPr lvl="2"/>
            <a:r>
              <a:rPr lang="en-US" sz="1800" dirty="0"/>
              <a:t>Develop a state oral health plan</a:t>
            </a:r>
          </a:p>
          <a:p>
            <a:pPr lvl="2"/>
            <a:r>
              <a:rPr lang="en-US" sz="1800" dirty="0"/>
              <a:t>Develop and work with state oral health coalitions</a:t>
            </a:r>
          </a:p>
          <a:p>
            <a:pPr lvl="2"/>
            <a:r>
              <a:rPr lang="en-US" sz="1800" dirty="0"/>
              <a:t>Training and resource development (Oral Health Resources Web site)</a:t>
            </a:r>
          </a:p>
          <a:p>
            <a:pPr lvl="1"/>
            <a:r>
              <a:rPr lang="en-US" sz="1800" dirty="0"/>
              <a:t>Extending the use of </a:t>
            </a:r>
            <a:r>
              <a:rPr lang="en-US" sz="1800" b="1" dirty="0"/>
              <a:t>proven strategies</a:t>
            </a:r>
            <a:r>
              <a:rPr lang="en-US" sz="1800" dirty="0"/>
              <a:t> to prevent oral disease;  encouraging the effective use of fluoride products and </a:t>
            </a:r>
            <a:r>
              <a:rPr lang="en-US" sz="1800" b="1" dirty="0"/>
              <a:t>community water fluoridation</a:t>
            </a:r>
            <a:r>
              <a:rPr lang="en-US" sz="1800" dirty="0"/>
              <a:t> and promoting greater use of school-based and –linked dental sealant programs </a:t>
            </a:r>
          </a:p>
          <a:p>
            <a:pPr lvl="1"/>
            <a:r>
              <a:rPr lang="en-US" sz="1800" b="1" dirty="0"/>
              <a:t>Surveillance -</a:t>
            </a:r>
            <a:r>
              <a:rPr lang="en-US" sz="1800" dirty="0"/>
              <a:t> enhancing efforts to monitor oral diseases (dental caries and periodontal infections); similar to OH 2020 Goal 4 re: measurement</a:t>
            </a:r>
          </a:p>
          <a:p>
            <a:pPr lvl="1"/>
            <a:r>
              <a:rPr lang="en-US" sz="1800" dirty="0"/>
              <a:t>Contributing to the </a:t>
            </a:r>
            <a:r>
              <a:rPr lang="en-US" sz="1800" b="1" dirty="0"/>
              <a:t>scientific knowledge-base </a:t>
            </a:r>
            <a:r>
              <a:rPr lang="en-US" sz="1800" dirty="0"/>
              <a:t>regarding oral health and disease</a:t>
            </a:r>
          </a:p>
          <a:p>
            <a:pPr lvl="1"/>
            <a:r>
              <a:rPr lang="en-US" sz="1800" dirty="0"/>
              <a:t>Guiding infection control in dentistry </a:t>
            </a:r>
          </a:p>
          <a:p>
            <a:pPr lvl="1"/>
            <a:r>
              <a:rPr lang="en-US" sz="1800" b="1" dirty="0"/>
              <a:t>FY 2018:  $19 billion 	</a:t>
            </a:r>
            <a:r>
              <a:rPr lang="en-US" sz="1800" dirty="0"/>
              <a:t>FY 2017:</a:t>
            </a:r>
            <a:endParaRPr lang="en-US" sz="1800" b="1" dirty="0"/>
          </a:p>
          <a:p>
            <a:pPr lv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137724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Agencies:  Centers for Medicare and Medicaid Services (CMS)</a:t>
            </a:r>
          </a:p>
        </p:txBody>
      </p:sp>
      <p:sp>
        <p:nvSpPr>
          <p:cNvPr id="3" name="Content Placeholder 2"/>
          <p:cNvSpPr>
            <a:spLocks noGrp="1"/>
          </p:cNvSpPr>
          <p:nvPr>
            <p:ph idx="1"/>
          </p:nvPr>
        </p:nvSpPr>
        <p:spPr>
          <a:xfrm>
            <a:off x="2589211" y="2133600"/>
            <a:ext cx="9336899" cy="4539574"/>
          </a:xfrm>
        </p:spPr>
        <p:txBody>
          <a:bodyPr>
            <a:normAutofit fontScale="92500" lnSpcReduction="20000"/>
          </a:bodyPr>
          <a:lstStyle/>
          <a:p>
            <a:r>
              <a:rPr lang="en-US" dirty="0"/>
              <a:t>Oral Health Efforts:</a:t>
            </a:r>
          </a:p>
          <a:p>
            <a:pPr lvl="1"/>
            <a:r>
              <a:rPr lang="en-US" dirty="0"/>
              <a:t>Works to improve the </a:t>
            </a:r>
            <a:r>
              <a:rPr lang="en-US" b="1" dirty="0"/>
              <a:t>collection and analysis of data and quality measures </a:t>
            </a:r>
            <a:r>
              <a:rPr lang="en-US" dirty="0"/>
              <a:t>related to the delivery of Medicaid and CHIP oral health services (OH 2020 Goal 4 – Measurement).</a:t>
            </a:r>
          </a:p>
          <a:p>
            <a:pPr lvl="1"/>
            <a:r>
              <a:rPr lang="en-US" dirty="0"/>
              <a:t>Sponsors the </a:t>
            </a:r>
            <a:r>
              <a:rPr lang="en-US" b="1" dirty="0"/>
              <a:t>Oral Health Initiative,</a:t>
            </a:r>
            <a:r>
              <a:rPr lang="en-US" dirty="0"/>
              <a:t> asking each state to increase the proportion of Medicaid children receiving preventive dental services by 10 percentage points by 2018.</a:t>
            </a:r>
          </a:p>
          <a:p>
            <a:pPr lvl="1"/>
            <a:r>
              <a:rPr lang="en-US" dirty="0"/>
              <a:t>Annually reports state progress on the oral health quality measures in the </a:t>
            </a:r>
            <a:r>
              <a:rPr lang="en-US" b="1" dirty="0"/>
              <a:t>child core set of health-care quality measures</a:t>
            </a:r>
          </a:p>
          <a:p>
            <a:pPr lvl="2"/>
            <a:r>
              <a:rPr lang="en-US" b="1" dirty="0"/>
              <a:t>PDENT:  </a:t>
            </a:r>
            <a:r>
              <a:rPr lang="en-US" dirty="0"/>
              <a:t>proportion of children ages 1 – 20 enrolled in Medicaid/CHIP who received a preventive dental service.</a:t>
            </a:r>
          </a:p>
          <a:p>
            <a:pPr lvl="2"/>
            <a:r>
              <a:rPr lang="en-US" b="1" dirty="0"/>
              <a:t>SEAL:</a:t>
            </a:r>
            <a:r>
              <a:rPr lang="en-US" dirty="0"/>
              <a:t>  Proportion of children ages 6 – 9 enrolled in Medicaid/CHIP who received a sealant on a permanent molar.</a:t>
            </a:r>
            <a:endParaRPr lang="en-US" b="1" dirty="0"/>
          </a:p>
          <a:p>
            <a:pPr lvl="1"/>
            <a:r>
              <a:rPr lang="en-US" dirty="0"/>
              <a:t>Maintains and promotes the use of the national</a:t>
            </a:r>
            <a:r>
              <a:rPr lang="en-US" b="1" dirty="0"/>
              <a:t> Insure Kids Now Medicaid/CHIP dentist locator.</a:t>
            </a:r>
          </a:p>
          <a:p>
            <a:pPr lvl="1"/>
            <a:r>
              <a:rPr lang="en-US" dirty="0"/>
              <a:t>Provides technical support to three States testing </a:t>
            </a:r>
            <a:r>
              <a:rPr lang="en-US" b="1" dirty="0"/>
              <a:t>value-based payment</a:t>
            </a:r>
            <a:r>
              <a:rPr lang="en-US" dirty="0"/>
              <a:t> approaches to oral health services in Medicaid.</a:t>
            </a:r>
          </a:p>
          <a:p>
            <a:pPr lvl="1"/>
            <a:r>
              <a:rPr lang="en-US" dirty="0"/>
              <a:t>Supports the validation of </a:t>
            </a:r>
            <a:r>
              <a:rPr lang="en-US" b="1" dirty="0"/>
              <a:t>two dental measures</a:t>
            </a:r>
            <a:r>
              <a:rPr lang="en-US" dirty="0"/>
              <a:t> (sealants and continuity of care) for inclusion in electronic health records.</a:t>
            </a:r>
          </a:p>
          <a:p>
            <a:pPr lvl="1"/>
            <a:r>
              <a:rPr lang="en-US" b="1" dirty="0"/>
              <a:t>FY 2018:  $4 billion </a:t>
            </a:r>
            <a:r>
              <a:rPr lang="en-US" dirty="0"/>
              <a:t>(for administration)  FY 2017: $4 billion</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22263103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565</TotalTime>
  <Words>2284</Words>
  <Application>Microsoft Office PowerPoint</Application>
  <PresentationFormat>Widescreen</PresentationFormat>
  <Paragraphs>230</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Century Gothic</vt:lpstr>
      <vt:lpstr>Wingdings 3</vt:lpstr>
      <vt:lpstr>Wisp</vt:lpstr>
      <vt:lpstr> The Role of the Federal Agencies and Regional Offices in Promoting Oral Health </vt:lpstr>
      <vt:lpstr>This Presentation</vt:lpstr>
      <vt:lpstr>OH 2020 Goals:  Which HHS Offices/Agencies Might Help In This Work?</vt:lpstr>
      <vt:lpstr>Overview of the US Department of Health and Human Services (HHS) </vt:lpstr>
      <vt:lpstr>Operating Divisions (Opdivs)</vt:lpstr>
      <vt:lpstr>Current HHS-wide Oral Health Activities</vt:lpstr>
      <vt:lpstr>Current HHS-wide Oral Health Activities</vt:lpstr>
      <vt:lpstr>Key Agencies: Centers for Disease Control and Prevention (CDC)</vt:lpstr>
      <vt:lpstr>Key Agencies:  Centers for Medicare and Medicaid Services (CMS)</vt:lpstr>
      <vt:lpstr>Key Agencies:  Health Resources and Services Administration (HRSA)</vt:lpstr>
      <vt:lpstr>Key Agencies:  HRSA (cont.)</vt:lpstr>
      <vt:lpstr>Key Agencies:  HRSA (cont.)</vt:lpstr>
      <vt:lpstr>Key Agencies:  HRSA (cont.)</vt:lpstr>
      <vt:lpstr>Key Agencies:  HRSA (cont.)</vt:lpstr>
      <vt:lpstr>Key Agencies:  Indian Health Service (HIS)</vt:lpstr>
      <vt:lpstr>Additional Support for Oral Health</vt:lpstr>
      <vt:lpstr>Engaging HHS and the Agencies</vt:lpstr>
      <vt:lpstr>Engaging HHS – Closer to Home!  Regional Offices</vt:lpstr>
      <vt:lpstr>PowerPoint Presentation</vt:lpstr>
      <vt:lpstr>OH 2020 Goals:  Which HHS Offices/Agencies Might Help In This Work?</vt:lpstr>
      <vt:lpstr>Additional Resources</vt:lpstr>
      <vt:lpstr>A few additional thoughts…</vt:lpstr>
      <vt:lpstr>Let me know if you have additional ideas or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the Federal Agencies and Regional Offices in Oral Health</dc:title>
  <dc:creator>mbrand</dc:creator>
  <cp:lastModifiedBy>Christine Wood</cp:lastModifiedBy>
  <cp:revision>79</cp:revision>
  <cp:lastPrinted>2018-03-30T15:29:03Z</cp:lastPrinted>
  <dcterms:created xsi:type="dcterms:W3CDTF">2018-03-19T20:21:50Z</dcterms:created>
  <dcterms:modified xsi:type="dcterms:W3CDTF">2018-04-04T14:59:36Z</dcterms:modified>
</cp:coreProperties>
</file>